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8" r:id="rId3"/>
    <p:sldId id="365" r:id="rId4"/>
    <p:sldId id="366" r:id="rId5"/>
    <p:sldId id="355" r:id="rId6"/>
    <p:sldId id="357" r:id="rId7"/>
    <p:sldId id="371" r:id="rId8"/>
    <p:sldId id="308" r:id="rId9"/>
    <p:sldId id="367" r:id="rId10"/>
    <p:sldId id="320" r:id="rId11"/>
    <p:sldId id="307" r:id="rId12"/>
    <p:sldId id="309" r:id="rId13"/>
    <p:sldId id="310" r:id="rId14"/>
    <p:sldId id="325" r:id="rId15"/>
    <p:sldId id="327" r:id="rId16"/>
    <p:sldId id="361" r:id="rId17"/>
    <p:sldId id="328" r:id="rId18"/>
    <p:sldId id="262" r:id="rId19"/>
    <p:sldId id="257" r:id="rId20"/>
    <p:sldId id="265" r:id="rId21"/>
    <p:sldId id="267" r:id="rId22"/>
    <p:sldId id="329" r:id="rId23"/>
    <p:sldId id="278" r:id="rId24"/>
    <p:sldId id="279" r:id="rId25"/>
    <p:sldId id="288" r:id="rId26"/>
    <p:sldId id="290" r:id="rId27"/>
    <p:sldId id="284" r:id="rId28"/>
    <p:sldId id="324" r:id="rId29"/>
    <p:sldId id="335" r:id="rId30"/>
    <p:sldId id="368" r:id="rId31"/>
    <p:sldId id="321" r:id="rId32"/>
    <p:sldId id="322" r:id="rId33"/>
    <p:sldId id="323" r:id="rId34"/>
    <p:sldId id="370" r:id="rId35"/>
    <p:sldId id="369" r:id="rId36"/>
    <p:sldId id="264" r:id="rId37"/>
    <p:sldId id="360" r:id="rId38"/>
    <p:sldId id="362" r:id="rId39"/>
    <p:sldId id="334" r:id="rId40"/>
    <p:sldId id="342" r:id="rId41"/>
    <p:sldId id="33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2" clrIdx="0">
    <p:extLst>
      <p:ext uri="{19B8F6BF-5375-455C-9EA6-DF929625EA0E}">
        <p15:presenceInfo xmlns:p15="http://schemas.microsoft.com/office/powerpoint/2012/main" userId="426985a1dd11cb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116" d="100"/>
          <a:sy n="116" d="100"/>
        </p:scale>
        <p:origin x="300"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51341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42991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400101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7F9CAB-510C-49E4-A4C7-B366765D1F10}"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3248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7F9CAB-510C-49E4-A4C7-B366765D1F10}"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73342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7F9CAB-510C-49E4-A4C7-B366765D1F10}"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3559179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7F9CAB-510C-49E4-A4C7-B366765D1F10}" type="datetimeFigureOut">
              <a:rPr lang="en-US" smtClean="0"/>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04056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7F9CAB-510C-49E4-A4C7-B366765D1F10}" type="datetimeFigureOut">
              <a:rPr lang="en-US" smtClean="0"/>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25444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F9CAB-510C-49E4-A4C7-B366765D1F10}" type="datetimeFigureOut">
              <a:rPr lang="en-US" smtClean="0"/>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140607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F9CAB-510C-49E4-A4C7-B366765D1F10}"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792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7F9CAB-510C-49E4-A4C7-B366765D1F10}"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D7324-F738-42AA-B5A8-209A73DE1FA9}" type="slidenum">
              <a:rPr lang="en-US" smtClean="0"/>
              <a:t>‹#›</a:t>
            </a:fld>
            <a:endParaRPr lang="en-US"/>
          </a:p>
        </p:txBody>
      </p:sp>
    </p:spTree>
    <p:extLst>
      <p:ext uri="{BB962C8B-B14F-4D97-AF65-F5344CB8AC3E}">
        <p14:creationId xmlns:p14="http://schemas.microsoft.com/office/powerpoint/2010/main" val="265603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F9CAB-510C-49E4-A4C7-B366765D1F10}" type="datetimeFigureOut">
              <a:rPr lang="en-US" smtClean="0"/>
              <a:t>9/15/2020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D7324-F738-42AA-B5A8-209A73DE1FA9}" type="slidenum">
              <a:rPr lang="en-US" smtClean="0"/>
              <a:t>‹#›</a:t>
            </a:fld>
            <a:endParaRPr lang="en-US"/>
          </a:p>
        </p:txBody>
      </p:sp>
    </p:spTree>
    <p:extLst>
      <p:ext uri="{BB962C8B-B14F-4D97-AF65-F5344CB8AC3E}">
        <p14:creationId xmlns:p14="http://schemas.microsoft.com/office/powerpoint/2010/main" val="217997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796" y="3429000"/>
            <a:ext cx="5210744" cy="1916407"/>
          </a:xfrm>
          <a:noFill/>
          <a:ln>
            <a:noFill/>
          </a:ln>
        </p:spPr>
        <p:txBody>
          <a:bodyPr>
            <a:normAutofit fontScale="90000"/>
            <a:scene3d>
              <a:camera prst="orthographicFront"/>
              <a:lightRig rig="threePt" dir="t"/>
            </a:scene3d>
            <a:sp3d extrusionH="57150">
              <a:bevelT w="38100" h="38100" prst="convex"/>
            </a:sp3d>
          </a:bodyPr>
          <a:lstStyle/>
          <a:p>
            <a:pPr algn="ctr"/>
            <a:r>
              <a:rPr lang="en-US" sz="31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ITN GOD</a:t>
            </a:r>
            <a: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000" dirty="0" smtClean="0">
                <a:ln w="0"/>
                <a:effectLst>
                  <a:outerShdw blurRad="38100" dist="19050" dir="2700000" algn="tl" rotWithShape="0">
                    <a:schemeClr val="dk1">
                      <a:alpha val="40000"/>
                    </a:schemeClr>
                  </a:outerShdw>
                </a:effectLst>
                <a:latin typeface="Arial" panose="020B0604020202020204" pitchFamily="34" charset="0"/>
                <a:ea typeface="Tahoma" panose="020B0604030504040204" pitchFamily="34" charset="0"/>
                <a:cs typeface="Arial" panose="020B0604020202020204" pitchFamily="34" charset="0"/>
              </a:rPr>
              <a:t>Bachelor of Electrical Engineering Project</a:t>
            </a:r>
            <a:r>
              <a:rPr lang="en-US" sz="2700"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r>
            <a:br>
              <a:rPr lang="en-US" sz="2700"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br>
            <a:r>
              <a:rPr lang="en-US" sz="2700"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r>
            <a:br>
              <a:rPr lang="en-US" sz="2700"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br>
            <a:r>
              <a:rPr lang="en-US" sz="31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r>
            <a:br>
              <a:rPr lang="en-US" sz="3100"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br>
            <a:r>
              <a:rPr lang="en-US" sz="3100" dirty="0" smtClean="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r>
              <a:rPr lang="en-US" sz="1600" dirty="0" err="1" smtClean="0">
                <a:ln w="0"/>
                <a:effectLst>
                  <a:outerShdw blurRad="38100" dist="19050" dir="2700000" algn="tl" rotWithShape="0">
                    <a:schemeClr val="dk1">
                      <a:alpha val="40000"/>
                    </a:schemeClr>
                  </a:outerShdw>
                </a:effectLst>
                <a:latin typeface="Arial" panose="020B0604020202020204" pitchFamily="34" charset="0"/>
                <a:ea typeface="Tahoma" panose="020B0604030504040204" pitchFamily="34" charset="0"/>
                <a:cs typeface="Arial" panose="020B0604020202020204" pitchFamily="34" charset="0"/>
              </a:rPr>
              <a:t>Damghan</a:t>
            </a:r>
            <a:r>
              <a:rPr lang="en-US" sz="1600" dirty="0" smtClean="0">
                <a:ln w="0"/>
                <a:effectLst>
                  <a:outerShdw blurRad="38100" dist="19050" dir="2700000" algn="tl" rotWithShape="0">
                    <a:schemeClr val="dk1">
                      <a:alpha val="40000"/>
                    </a:schemeClr>
                  </a:outerShdw>
                </a:effectLst>
                <a:latin typeface="Arial" panose="020B0604020202020204" pitchFamily="34" charset="0"/>
                <a:ea typeface="Tahoma" panose="020B0604030504040204" pitchFamily="34" charset="0"/>
                <a:cs typeface="Arial" panose="020B0604020202020204" pitchFamily="34" charset="0"/>
              </a:rPr>
              <a:t> University</a:t>
            </a:r>
            <a:r>
              <a:rPr lang="en-US"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
            </a:r>
            <a:br>
              <a:rPr lang="en-US"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br>
            <a:r>
              <a:rPr lang="fa-IR"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
            </a:r>
            <a:br>
              <a:rPr lang="fa-IR" sz="2800" dirty="0" smtClean="0">
                <a:solidFill>
                  <a:schemeClr val="bg1"/>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br>
            <a: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sz="2800" b="1" dirty="0" smtClean="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sz="2800" b="1" dirty="0">
              <a:ln w="10160">
                <a:solidFill>
                  <a:schemeClr val="accent5"/>
                </a:solidFill>
                <a:prstDash val="solid"/>
              </a:ln>
              <a:solidFill>
                <a:srgbClr val="FFFFFF"/>
              </a:solidFill>
              <a:effectLst>
                <a:glow rad="228600">
                  <a:schemeClr val="accent5">
                    <a:satMod val="175000"/>
                    <a:alpha val="4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763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scene3d>
              <a:camera prst="orthographicFront"/>
              <a:lightRig rig="threePt" dir="t"/>
            </a:scene3d>
            <a:sp3d extrusionH="57150">
              <a:bevelT w="38100" h="38100" prst="convex"/>
            </a:sp3d>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Microcontroller</a:t>
            </a:r>
            <a:endParaRPr lang="en-US" sz="4000" b="1" dirty="0">
              <a:ln>
                <a:solidFill>
                  <a:srgbClr val="00FFFF"/>
                </a:solidFill>
              </a:ln>
              <a:effectLst>
                <a:glow rad="228600">
                  <a:schemeClr val="accent5">
                    <a:satMod val="175000"/>
                    <a:alpha val="40000"/>
                  </a:schemeClr>
                </a:glow>
              </a:effectLst>
            </a:endParaRPr>
          </a:p>
        </p:txBody>
      </p:sp>
      <p:sp>
        <p:nvSpPr>
          <p:cNvPr id="4" name="Content Placeholder 3"/>
          <p:cNvSpPr>
            <a:spLocks noGrp="1"/>
          </p:cNvSpPr>
          <p:nvPr>
            <p:ph sz="half" idx="2"/>
          </p:nvPr>
        </p:nvSpPr>
        <p:spPr>
          <a:xfrm>
            <a:off x="0" y="1825625"/>
            <a:ext cx="12192000" cy="4351338"/>
          </a:xfrm>
        </p:spPr>
        <p:txBody>
          <a:bodyPr>
            <a:normAutofit/>
            <a:scene3d>
              <a:camera prst="orthographicFront"/>
              <a:lightRig rig="threePt" dir="t"/>
            </a:scene3d>
            <a:sp3d extrusionH="57150">
              <a:bevelT w="38100" h="38100" prst="convex"/>
            </a:sp3d>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microcontroller is an integrated circuit or electronic chip that has a ROM , RAM, CPU, … and a number of programmable inputs and outputs.</a:t>
            </a:r>
          </a:p>
          <a:p>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Microcontrollers are microcomputers that are programmed for a specific purpose</a:t>
            </a:r>
          </a:p>
          <a:p>
            <a:endParaRPr lang="en-US" dirty="0"/>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53833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par>
                          <p:cTn id="11" fill="hold">
                            <p:stCondLst>
                              <p:cond delay="2000"/>
                            </p:stCondLst>
                            <p:childTnLst>
                              <p:par>
                                <p:cTn id="12" presetID="31" presetClass="entr" presetSubtype="0" fill="hold" grpId="0" nodeType="afterEffect">
                                  <p:stCondLst>
                                    <p:cond delay="100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p:cTn id="14"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ARM</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normAutofit/>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ARM is an architecture (not a microcontroller) used to build 32-bit and 64-bit processors and is built by ARM Holdings.</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microcontroller that uses the ARM architecture is called the ARM microcontroller.</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Due to the cheap price, high speed and low power consumption of these processors, most embedded systems (such as microcontrollers, mobile phones and tablets, and generally systems with small volume and high features) use this processor.</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3</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5467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
                                            <p:txEl>
                                              <p:pRg st="1" end="1"/>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Cortex-m3</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Text Placeholder 4"/>
          <p:cNvSpPr>
            <a:spLocks noGrp="1"/>
          </p:cNvSpPr>
          <p:nvPr>
            <p:ph type="body" sz="quarter" idx="3"/>
          </p:nvPr>
        </p:nvSpPr>
        <p:spPr>
          <a:xfrm>
            <a:off x="79899" y="2539933"/>
            <a:ext cx="12192000" cy="2240692"/>
          </a:xfrm>
        </p:spPr>
        <p:txBody>
          <a:bodyPr>
            <a:normAutofit/>
          </a:bodyPr>
          <a:lstStyle/>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p:txBody>
      </p:sp>
      <p:sp>
        <p:nvSpPr>
          <p:cNvPr id="12" name="Rectangle 11"/>
          <p:cNvSpPr/>
          <p:nvPr/>
        </p:nvSpPr>
        <p:spPr>
          <a:xfrm>
            <a:off x="1" y="2539933"/>
            <a:ext cx="12191999" cy="24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cortex has 3 profiles:</a:t>
            </a:r>
          </a:p>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Applications such as mobile phones</a:t>
            </a:r>
          </a:p>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 Real-time applications</a:t>
            </a:r>
          </a:p>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 Low power consumption applications</a:t>
            </a:r>
          </a:p>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number 3 in the cortex-m3 indicates the existence of 3 execution lines or performance line</a:t>
            </a:r>
          </a:p>
          <a:p>
            <a:pPr algn="ctr"/>
            <a:endParaRPr lang="en-US" sz="2800" dirty="0"/>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4</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6387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ST Company</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1999" cy="4351338"/>
          </a:xfrm>
        </p:spPr>
        <p:txBody>
          <a:bodyPr>
            <a:normAutofit/>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 is a French-Italian multinational electronics and semiconductor company headquartered in Geneva, Switzerland.</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 has been one of the most successful competitors in the field of microcontroller manufacturing among other manufacturers.</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company's products have been considered in the world for many reasons, including a variety of models and speed, low power consumption, libraries provided by the manufacturer, etc.</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5</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96614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par>
                          <p:cTn id="8" fill="hold">
                            <p:stCondLst>
                              <p:cond delay="1500"/>
                            </p:stCondLst>
                            <p:childTnLst>
                              <p:par>
                                <p:cTn id="9" presetID="5" presetClass="entr" presetSubtype="10" fill="hold" grpId="0" nodeType="afterEffect">
                                  <p:stCondLst>
                                    <p:cond delay="1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checkerboard(across)">
                                      <p:cBhvr>
                                        <p:cTn id="11" dur="500"/>
                                        <p:tgtEl>
                                          <p:spTgt spid="4">
                                            <p:txEl>
                                              <p:pRg st="1" end="1"/>
                                            </p:txEl>
                                          </p:spTgt>
                                        </p:tgtEl>
                                      </p:cBhvr>
                                    </p:animEffect>
                                  </p:childTnLst>
                                </p:cTn>
                              </p:par>
                            </p:childTnLst>
                          </p:cTn>
                        </p:par>
                        <p:par>
                          <p:cTn id="12" fill="hold">
                            <p:stCondLst>
                              <p:cond delay="3000"/>
                            </p:stCondLst>
                            <p:childTnLst>
                              <p:par>
                                <p:cTn id="13" presetID="5" presetClass="entr" presetSubtype="1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checkerboard(across)">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STM32CubeIDE</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normAutofit/>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This software has been designed by ST Company for the convenience and no need of users to use user registers.</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This software has many advantages, including:</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_One of the advantages is the graphical selection of the required hardware, which at the end provides a project with the required files and ready-made functions.</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_ Another feature of this software is that there is no need for software such as Kiel or IAR and you can write the program in the same software and program the code on the microcontroller.</a:t>
            </a:r>
          </a:p>
          <a:p>
            <a:pPr marL="0" indent="0">
              <a:buNone/>
            </a:pP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And,etc</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6</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8558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1500"/>
                            </p:stCondLst>
                            <p:childTnLst>
                              <p:par>
                                <p:cTn id="9" presetID="9" presetClass="entr" presetSubtype="0" fill="hold" grpId="0" nodeType="afterEffect">
                                  <p:stCondLst>
                                    <p:cond delay="10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dissolve">
                                      <p:cBhvr>
                                        <p:cTn id="11" dur="500"/>
                                        <p:tgtEl>
                                          <p:spTgt spid="4">
                                            <p:txEl>
                                              <p:pRg st="1" end="1"/>
                                            </p:txEl>
                                          </p:spTgt>
                                        </p:tgtEl>
                                      </p:cBhvr>
                                    </p:animEffect>
                                  </p:childTnLst>
                                </p:cTn>
                              </p:par>
                            </p:childTnLst>
                          </p:cTn>
                        </p:par>
                        <p:par>
                          <p:cTn id="12" fill="hold">
                            <p:stCondLst>
                              <p:cond delay="3000"/>
                            </p:stCondLst>
                            <p:childTnLst>
                              <p:par>
                                <p:cTn id="13" presetID="9" presetClass="entr" presetSubtype="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childTnLst>
                          </p:cTn>
                        </p:par>
                        <p:par>
                          <p:cTn id="16" fill="hold">
                            <p:stCondLst>
                              <p:cond delay="4500"/>
                            </p:stCondLst>
                            <p:childTnLst>
                              <p:par>
                                <p:cTn id="17" presetID="9" presetClass="entr" presetSubtype="0" fill="hold" grpId="0" nodeType="afterEffect">
                                  <p:stCondLst>
                                    <p:cond delay="10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500"/>
                                        <p:tgtEl>
                                          <p:spTgt spid="4">
                                            <p:txEl>
                                              <p:pRg st="3" end="3"/>
                                            </p:txEl>
                                          </p:spTgt>
                                        </p:tgtEl>
                                      </p:cBhvr>
                                    </p:animEffect>
                                  </p:childTnLst>
                                </p:cTn>
                              </p:par>
                            </p:childTnLst>
                          </p:cTn>
                        </p:par>
                        <p:par>
                          <p:cTn id="20" fill="hold">
                            <p:stCondLst>
                              <p:cond delay="6000"/>
                            </p:stCondLst>
                            <p:childTnLst>
                              <p:par>
                                <p:cTn id="21" presetID="9" presetClass="entr" presetSubtype="0" fill="hold" grpId="0" nodeType="afterEffect">
                                  <p:stCondLst>
                                    <p:cond delay="100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J-link</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351338"/>
          </a:xfrm>
        </p:spPr>
        <p:txBody>
          <a:bodyPr>
            <a:normAutofit/>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J-link programmer and debugger, designed and provided by SEGGER Group for programming and debugging ARM-based microcontrollers, can hex code or binary made by the compiler through the JTG microcontroller connector and the USB port of the computer Transfer to micro, this device is fully supported in Cube ID software and you can transfer your application directly to micro from it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98632" y="5418843"/>
            <a:ext cx="1193368" cy="1439157"/>
          </a:xfrm>
          <a:prstGeom prst="rect">
            <a:avLst/>
          </a:prstGeom>
        </p:spPr>
      </p:pic>
      <p:sp>
        <p:nvSpPr>
          <p:cNvPr id="7" name="TextBox 6"/>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7</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5171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167829810"/>
              </p:ext>
            </p:extLst>
          </p:nvPr>
        </p:nvGraphicFramePr>
        <p:xfrm>
          <a:off x="0" y="1047029"/>
          <a:ext cx="12192002" cy="5147828"/>
        </p:xfrm>
        <a:graphic>
          <a:graphicData uri="http://schemas.openxmlformats.org/drawingml/2006/table">
            <a:tbl>
              <a:tblPr firstRow="1" bandRow="1">
                <a:tableStyleId>{2D5ABB26-0587-4C30-8999-92F81FD0307C}</a:tableStyleId>
              </a:tblPr>
              <a:tblGrid>
                <a:gridCol w="6096001"/>
                <a:gridCol w="6096001"/>
              </a:tblGrid>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Package / Case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 LQFP-48</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Core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ARM Cortex M3</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Data Bus Width</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32 bit</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Maximum Clock Frequency</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72 MHz</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Program Memory Size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128 </a:t>
                      </a:r>
                      <a:r>
                        <a:rPr lang="en-US" sz="1800" b="0" i="0" kern="1200" dirty="0" err="1" smtClean="0">
                          <a:ln>
                            <a:solidFill>
                              <a:schemeClr val="tx1"/>
                            </a:solidFill>
                          </a:ln>
                          <a:solidFill>
                            <a:schemeClr val="tx1"/>
                          </a:solidFill>
                          <a:effectLst/>
                          <a:latin typeface="Arial" panose="020B0604020202020204" pitchFamily="34" charset="0"/>
                          <a:ea typeface="+mn-ea"/>
                          <a:cs typeface="Arial" panose="020B0604020202020204" pitchFamily="34" charset="0"/>
                        </a:rPr>
                        <a:t>kB</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Data RAM Size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20 </a:t>
                      </a:r>
                      <a:r>
                        <a:rPr lang="en-US" sz="1800" b="0" i="0" kern="1200" dirty="0" err="1" smtClean="0">
                          <a:ln>
                            <a:solidFill>
                              <a:schemeClr val="tx1"/>
                            </a:solidFill>
                          </a:ln>
                          <a:solidFill>
                            <a:schemeClr val="tx1"/>
                          </a:solidFill>
                          <a:effectLst/>
                          <a:latin typeface="Arial" panose="020B0604020202020204" pitchFamily="34" charset="0"/>
                          <a:ea typeface="+mn-ea"/>
                          <a:cs typeface="Arial" panose="020B0604020202020204" pitchFamily="34" charset="0"/>
                        </a:rPr>
                        <a:t>kB</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Number of I/</a:t>
                      </a:r>
                      <a:r>
                        <a:rPr lang="en-US" sz="1800" b="0" i="0" kern="1200" dirty="0" err="1" smtClean="0">
                          <a:ln>
                            <a:solidFill>
                              <a:schemeClr val="tx1"/>
                            </a:solidFill>
                          </a:ln>
                          <a:solidFill>
                            <a:schemeClr val="tx1"/>
                          </a:solidFill>
                          <a:effectLst/>
                          <a:latin typeface="Arial" panose="020B0604020202020204" pitchFamily="34" charset="0"/>
                          <a:ea typeface="+mn-ea"/>
                          <a:cs typeface="Arial" panose="020B0604020202020204" pitchFamily="34" charset="0"/>
                        </a:rPr>
                        <a:t>Os</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37 I/O</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Operating Supply Voltage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2 V to 3.6 V</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Program Memory Type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Flash</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Data RAM Type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SRAM</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Interface Type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nn-NO"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CAN, I2C, SPI, USART, USB</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Minimum Operating Temperature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- 40 C</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Maximum Operating Temperature</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 + 85 C</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r h="367702">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Brand</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c>
                  <a:txBody>
                    <a:bodyPr/>
                    <a:lstStyle/>
                    <a:p>
                      <a:r>
                        <a:rPr lang="en-US" sz="1800" b="0" i="0" kern="1200" dirty="0" smtClean="0">
                          <a:ln>
                            <a:solidFill>
                              <a:schemeClr val="tx1"/>
                            </a:solidFill>
                          </a:ln>
                          <a:solidFill>
                            <a:schemeClr val="tx1"/>
                          </a:solidFill>
                          <a:effectLst/>
                          <a:latin typeface="Arial" panose="020B0604020202020204" pitchFamily="34" charset="0"/>
                          <a:ea typeface="+mn-ea"/>
                          <a:cs typeface="Arial" panose="020B0604020202020204" pitchFamily="34" charset="0"/>
                        </a:rPr>
                        <a:t>STMicroelectronics</a:t>
                      </a:r>
                      <a:endParaRPr lang="en-US" sz="1800" dirty="0">
                        <a:ln>
                          <a:solidFill>
                            <a:schemeClr val="tx1"/>
                          </a:solidFill>
                        </a:ln>
                        <a:solidFill>
                          <a:schemeClr val="tx1"/>
                        </a:solidFill>
                        <a:effectLst/>
                        <a:latin typeface="Arial" panose="020B0604020202020204" pitchFamily="34" charset="0"/>
                        <a:cs typeface="Arial" panose="020B0604020202020204" pitchFamily="34" charset="0"/>
                      </a:endParaRPr>
                    </a:p>
                  </a:txBody>
                  <a:tcPr/>
                </a:tc>
              </a:tr>
            </a:tbl>
          </a:graphicData>
        </a:graphic>
      </p:graphicFrame>
      <p:sp>
        <p:nvSpPr>
          <p:cNvPr id="2" name="Title 1"/>
          <p:cNvSpPr>
            <a:spLocks noGrp="1"/>
          </p:cNvSpPr>
          <p:nvPr>
            <p:ph type="title"/>
          </p:nvPr>
        </p:nvSpPr>
        <p:spPr>
          <a:xfrm>
            <a:off x="838200" y="19157"/>
            <a:ext cx="10515600" cy="1325563"/>
          </a:xfrm>
        </p:spPr>
        <p:txBody>
          <a:bodyPr/>
          <a:lstStyle/>
          <a:p>
            <a:pPr algn="ctr"/>
            <a:r>
              <a:rPr lang="en-US" dirty="0" smtClean="0">
                <a:solidFill>
                  <a:schemeClr val="bg1"/>
                </a:solidFill>
                <a:latin typeface="Arial" panose="020B0604020202020204" pitchFamily="34" charset="0"/>
                <a:cs typeface="Arial" panose="020B0604020202020204" pitchFamily="34" charset="0"/>
              </a:rPr>
              <a:t>STM32F103CBT6</a:t>
            </a:r>
            <a:endParaRPr lang="en-US" dirty="0">
              <a:solidFill>
                <a:schemeClr val="bg1"/>
              </a:solidFill>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321278" y="3364899"/>
            <a:ext cx="11705966" cy="1997933"/>
          </a:xfrm>
        </p:spPr>
        <p:txBody>
          <a:bodyPr>
            <a:normAutofit/>
          </a:bodyPr>
          <a:lstStyle/>
          <a:p>
            <a:endParaRPr lang="en-US" dirty="0" smtClean="0">
              <a:solidFill>
                <a:schemeClr val="bg1"/>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a:xfrm>
            <a:off x="-1" y="2714"/>
            <a:ext cx="12191999" cy="755167"/>
          </a:xfrm>
        </p:spPr>
        <p:txBody>
          <a:bodyPr>
            <a:normAutofit/>
          </a:bodyPr>
          <a:lstStyle/>
          <a:p>
            <a:pPr algn="ctr"/>
            <a:r>
              <a:rPr lang="en-US" sz="4000" b="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STM32F103CBT6</a:t>
            </a:r>
            <a:endParaRPr lang="en-US" sz="4000" b="0" dirty="0">
              <a:ln w="0"/>
              <a:effectLst>
                <a:outerShdw blurRad="38100" dist="19050" dir="2700000" algn="tl" rotWithShape="0">
                  <a:schemeClr val="dk1">
                    <a:alpha val="40000"/>
                  </a:schemeClr>
                </a:outerShdw>
              </a:effectLst>
            </a:endParaRPr>
          </a:p>
        </p:txBody>
      </p:sp>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8</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23668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Peripherals used in this project</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186431" y="1831959"/>
            <a:ext cx="8114190" cy="4351338"/>
          </a:xfrm>
        </p:spPr>
        <p:txBody>
          <a:bodyPr>
            <a:scene3d>
              <a:camera prst="orthographicFront"/>
              <a:lightRig rig="threePt" dir="t"/>
            </a:scene3d>
            <a:sp3d extrusionH="57150">
              <a:bevelT w="38100" h="38100" prst="convex"/>
            </a:sp3d>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I2C(</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Inter-Integrated Circuit</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pPr marL="0" indent="0">
              <a:buNone/>
            </a:pP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SPI(</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Serial Peripheral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Interface)</a:t>
            </a:r>
          </a:p>
          <a:p>
            <a:pPr marL="0" indent="0">
              <a:buNone/>
            </a:pP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USB CDC(Communications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evice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lass)</a:t>
            </a:r>
          </a:p>
          <a:p>
            <a:pPr marL="0" indent="0">
              <a:buNone/>
            </a:pP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RTC(Real Time Clock)</a:t>
            </a:r>
          </a:p>
          <a:p>
            <a:pPr marL="0" indent="0">
              <a:buNone/>
            </a:pPr>
            <a:endParaRPr lang="en-US" dirty="0" smtClean="0">
              <a:solidFill>
                <a:schemeClr val="bg1"/>
              </a:solidFill>
              <a:effectLst>
                <a:glow rad="101600">
                  <a:schemeClr val="accent5">
                    <a:satMod val="175000"/>
                    <a:alpha val="40000"/>
                  </a:schemeClr>
                </a:glo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9</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31732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par>
                          <p:cTn id="9" fill="hold">
                            <p:stCondLst>
                              <p:cond delay="1500"/>
                            </p:stCondLst>
                            <p:childTnLst>
                              <p:par>
                                <p:cTn id="10" presetID="12" presetClass="entr" presetSubtype="4" fill="hold" grpId="0" nodeType="afterEffect">
                                  <p:stCondLst>
                                    <p:cond delay="100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2" end="2"/>
                                            </p:txEl>
                                          </p:spTgt>
                                        </p:tgtEl>
                                      </p:cBhvr>
                                    </p:animEffect>
                                  </p:childTnLst>
                                </p:cTn>
                              </p:par>
                            </p:childTnLst>
                          </p:cTn>
                        </p:par>
                        <p:par>
                          <p:cTn id="14" fill="hold">
                            <p:stCondLst>
                              <p:cond delay="3000"/>
                            </p:stCondLst>
                            <p:childTnLst>
                              <p:par>
                                <p:cTn id="15" presetID="12" presetClass="entr" presetSubtype="4" fill="hold" grpId="0" nodeType="afterEffect">
                                  <p:stCondLst>
                                    <p:cond delay="100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
                                            <p:txEl>
                                              <p:pRg st="4" end="4"/>
                                            </p:txEl>
                                          </p:spTgt>
                                        </p:tgtEl>
                                      </p:cBhvr>
                                    </p:animEffect>
                                  </p:childTnLst>
                                </p:cTn>
                              </p:par>
                            </p:childTnLst>
                          </p:cTn>
                        </p:par>
                        <p:par>
                          <p:cTn id="19" fill="hold">
                            <p:stCondLst>
                              <p:cond delay="4500"/>
                            </p:stCondLst>
                            <p:childTnLst>
                              <p:par>
                                <p:cTn id="20" presetID="12" presetClass="entr" presetSubtype="4" fill="hold" grpId="0" nodeType="afterEffect">
                                  <p:stCondLst>
                                    <p:cond delay="1000"/>
                                  </p:stCondLst>
                                  <p:childTnLst>
                                    <p:set>
                                      <p:cBhvr>
                                        <p:cTn id="21" dur="1" fill="hold">
                                          <p:stCondLst>
                                            <p:cond delay="0"/>
                                          </p:stCondLst>
                                        </p:cTn>
                                        <p:tgtEl>
                                          <p:spTgt spid="4">
                                            <p:txEl>
                                              <p:pRg st="6" end="6"/>
                                            </p:txEl>
                                          </p:spTgt>
                                        </p:tgtEl>
                                        <p:attrNameLst>
                                          <p:attrName>style.visibility</p:attrName>
                                        </p:attrNameLst>
                                      </p:cBhvr>
                                      <p:to>
                                        <p:strVal val="visible"/>
                                      </p:to>
                                    </p:set>
                                    <p:anim calcmode="lin" valueType="num">
                                      <p:cBhvr additive="base">
                                        <p:cTn id="22"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63"/>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I2C</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Rectangle 6"/>
          <p:cNvSpPr/>
          <p:nvPr/>
        </p:nvSpPr>
        <p:spPr>
          <a:xfrm>
            <a:off x="-42479" y="2346637"/>
            <a:ext cx="135479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MASTER</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1523625" y="256707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SCK</a:t>
            </a:r>
            <a:r>
              <a:rPr lang="en-US" dirty="0" smtClean="0">
                <a:noFill/>
                <a:effectLst>
                  <a:glow rad="101600">
                    <a:schemeClr val="accent5">
                      <a:satMod val="175000"/>
                      <a:alpha val="40000"/>
                    </a:schemeClr>
                  </a:glow>
                </a:effectLst>
              </a:rPr>
              <a:t>DA</a:t>
            </a:r>
            <a:endParaRPr lang="en-US" dirty="0">
              <a:noFill/>
              <a:effectLst>
                <a:glow rad="101600">
                  <a:schemeClr val="accent5">
                    <a:satMod val="175000"/>
                    <a:alpha val="40000"/>
                  </a:schemeClr>
                </a:glow>
              </a:effectLst>
            </a:endParaRPr>
          </a:p>
        </p:txBody>
      </p:sp>
      <p:sp>
        <p:nvSpPr>
          <p:cNvPr id="9" name="Rectangle 8"/>
          <p:cNvSpPr/>
          <p:nvPr/>
        </p:nvSpPr>
        <p:spPr>
          <a:xfrm>
            <a:off x="3133368" y="362811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SDA</a:t>
            </a:r>
            <a:r>
              <a:rPr lang="en-US" dirty="0" smtClean="0">
                <a:noFill/>
                <a:effectLst>
                  <a:glow rad="101600">
                    <a:schemeClr val="accent5">
                      <a:satMod val="175000"/>
                      <a:alpha val="40000"/>
                    </a:schemeClr>
                  </a:glow>
                </a:effectLst>
              </a:rPr>
              <a:t>S</a:t>
            </a:r>
            <a:r>
              <a:rPr lang="en-US" dirty="0" smtClean="0">
                <a:noFill/>
              </a:rPr>
              <a:t>DA</a:t>
            </a:r>
            <a:endParaRPr lang="en-US" dirty="0">
              <a:noFill/>
            </a:endParaRPr>
          </a:p>
        </p:txBody>
      </p:sp>
      <p:sp>
        <p:nvSpPr>
          <p:cNvPr id="10" name="Rectangle 9"/>
          <p:cNvSpPr/>
          <p:nvPr/>
        </p:nvSpPr>
        <p:spPr>
          <a:xfrm>
            <a:off x="1423835" y="2276131"/>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SDA</a:t>
            </a:r>
            <a:r>
              <a:rPr lang="en-US" dirty="0" smtClean="0">
                <a:noFill/>
                <a:effectLst>
                  <a:glow rad="101600">
                    <a:schemeClr val="accent5">
                      <a:satMod val="175000"/>
                      <a:alpha val="40000"/>
                    </a:schemeClr>
                  </a:glow>
                </a:effectLst>
              </a:rPr>
              <a:t>SDA</a:t>
            </a:r>
            <a:endParaRPr lang="en-US" dirty="0">
              <a:noFill/>
              <a:effectLst>
                <a:glow rad="101600">
                  <a:schemeClr val="accent5">
                    <a:satMod val="175000"/>
                    <a:alpha val="40000"/>
                  </a:schemeClr>
                </a:glow>
              </a:effectLst>
            </a:endParaRPr>
          </a:p>
        </p:txBody>
      </p:sp>
      <p:sp>
        <p:nvSpPr>
          <p:cNvPr id="11" name="Rectangle 10"/>
          <p:cNvSpPr/>
          <p:nvPr/>
        </p:nvSpPr>
        <p:spPr>
          <a:xfrm>
            <a:off x="6204634" y="3633494"/>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SCK</a:t>
            </a:r>
          </a:p>
          <a:p>
            <a:pPr algn="ctr"/>
            <a:endParaRPr lang="en-US" dirty="0">
              <a:noFill/>
            </a:endParaRPr>
          </a:p>
        </p:txBody>
      </p:sp>
      <p:sp>
        <p:nvSpPr>
          <p:cNvPr id="12" name="Rectangle 11"/>
          <p:cNvSpPr/>
          <p:nvPr/>
        </p:nvSpPr>
        <p:spPr>
          <a:xfrm>
            <a:off x="2441093" y="499600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VCCDA</a:t>
            </a:r>
            <a:endParaRPr lang="en-US" dirty="0">
              <a:noFill/>
            </a:endParaRPr>
          </a:p>
        </p:txBody>
      </p:sp>
      <p:sp>
        <p:nvSpPr>
          <p:cNvPr id="13" name="Rectangle 12"/>
          <p:cNvSpPr/>
          <p:nvPr/>
        </p:nvSpPr>
        <p:spPr>
          <a:xfrm>
            <a:off x="3852005" y="347655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SCK</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5499746" y="368914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ctr"/>
            <a:r>
              <a:rPr lang="en-US" sz="2400" dirty="0" smtClean="0">
                <a:ln w="0"/>
                <a:solidFill>
                  <a:schemeClr val="tx1"/>
                </a:solidFill>
                <a:effectLst>
                  <a:outerShdw blurRad="38100" dist="19050" dir="2700000" algn="tl" rotWithShape="0">
                    <a:schemeClr val="dk1">
                      <a:alpha val="40000"/>
                    </a:schemeClr>
                  </a:outerShdw>
                </a:effectLst>
              </a:rPr>
              <a:t>SDA</a:t>
            </a:r>
            <a:r>
              <a:rPr lang="en-US" sz="2400" dirty="0" smtClean="0">
                <a:noFill/>
              </a:rPr>
              <a:t>SDA</a:t>
            </a:r>
            <a:endParaRPr lang="en-US" dirty="0">
              <a:noFill/>
            </a:endParaRPr>
          </a:p>
        </p:txBody>
      </p:sp>
      <p:sp>
        <p:nvSpPr>
          <p:cNvPr id="16" name="Rectangle 15"/>
          <p:cNvSpPr/>
          <p:nvPr/>
        </p:nvSpPr>
        <p:spPr>
          <a:xfrm>
            <a:off x="5730300" y="4144576"/>
            <a:ext cx="120116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SLAVE2</a:t>
            </a:r>
            <a:r>
              <a:rPr lang="en-US" sz="2400" dirty="0" smtClean="0">
                <a:noFill/>
              </a:rPr>
              <a:t>D</a:t>
            </a:r>
            <a:r>
              <a:rPr lang="en-US" dirty="0" smtClean="0">
                <a:noFill/>
              </a:rPr>
              <a:t>A</a:t>
            </a:r>
            <a:endParaRPr lang="en-US" dirty="0">
              <a:noFill/>
            </a:endParaRPr>
          </a:p>
        </p:txBody>
      </p:sp>
      <p:sp>
        <p:nvSpPr>
          <p:cNvPr id="17" name="Rectangle 16"/>
          <p:cNvSpPr/>
          <p:nvPr/>
        </p:nvSpPr>
        <p:spPr>
          <a:xfrm>
            <a:off x="3316974" y="3909030"/>
            <a:ext cx="117296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SLAVE1</a:t>
            </a:r>
            <a:endParaRPr lang="en-US" sz="2400" dirty="0">
              <a:ln w="0"/>
              <a:solidFill>
                <a:schemeClr val="tx1"/>
              </a:solidFill>
              <a:effectLst>
                <a:outerShdw blurRad="38100" dist="19050" dir="2700000" algn="tl" rotWithShape="0">
                  <a:schemeClr val="dk1">
                    <a:alpha val="40000"/>
                  </a:schemeClr>
                </a:outerShdw>
              </a:effectLst>
            </a:endParaRPr>
          </a:p>
        </p:txBody>
      </p:sp>
      <p:cxnSp>
        <p:nvCxnSpPr>
          <p:cNvPr id="21" name="Straight Connector 20"/>
          <p:cNvCxnSpPr/>
          <p:nvPr/>
        </p:nvCxnSpPr>
        <p:spPr>
          <a:xfrm>
            <a:off x="2281561" y="3049426"/>
            <a:ext cx="6045693" cy="84391"/>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220318" y="3049426"/>
            <a:ext cx="14799" cy="696951"/>
          </a:xfrm>
          <a:prstGeom prst="straightConnector1">
            <a:avLst/>
          </a:prstGeom>
          <a:ln w="57150">
            <a:solidFill>
              <a:schemeClr val="tx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567628" y="3091621"/>
            <a:ext cx="0" cy="654756"/>
          </a:xfrm>
          <a:prstGeom prst="straightConnector1">
            <a:avLst/>
          </a:prstGeom>
          <a:ln w="57150">
            <a:solidFill>
              <a:schemeClr val="tx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75594" y="2549175"/>
            <a:ext cx="6051660" cy="131881"/>
          </a:xfrm>
          <a:prstGeom prst="line">
            <a:avLst/>
          </a:prstGeom>
          <a:ln w="57150">
            <a:solidFill>
              <a:schemeClr val="tx1"/>
            </a:solidFill>
            <a:headEnd type="triangle" w="med" len="med"/>
            <a:tailEnd type="none" w="med" len="med"/>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630967" y="2588317"/>
            <a:ext cx="44388" cy="1158060"/>
          </a:xfrm>
          <a:prstGeom prst="straightConnector1">
            <a:avLst/>
          </a:prstGeom>
          <a:ln w="57150">
            <a:solidFill>
              <a:schemeClr val="tx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974927" y="2634686"/>
            <a:ext cx="0" cy="1111691"/>
          </a:xfrm>
          <a:prstGeom prst="straightConnector1">
            <a:avLst/>
          </a:prstGeom>
          <a:ln w="57150">
            <a:solidFill>
              <a:schemeClr val="tx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9" name="Flowchart: Connector 38"/>
          <p:cNvSpPr/>
          <p:nvPr/>
        </p:nvSpPr>
        <p:spPr>
          <a:xfrm>
            <a:off x="3605119" y="2517908"/>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5904691" y="2558029"/>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6497392" y="3039677"/>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4157481" y="3015432"/>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539548" y="3933758"/>
            <a:ext cx="159798" cy="484362"/>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4" name="Rectangle 43"/>
          <p:cNvSpPr/>
          <p:nvPr/>
        </p:nvSpPr>
        <p:spPr>
          <a:xfrm>
            <a:off x="2898293" y="3938618"/>
            <a:ext cx="159798" cy="484362"/>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48" name="Straight Connector 47"/>
          <p:cNvCxnSpPr/>
          <p:nvPr/>
        </p:nvCxnSpPr>
        <p:spPr>
          <a:xfrm flipV="1">
            <a:off x="2619447" y="2588317"/>
            <a:ext cx="0" cy="1345441"/>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4" idx="0"/>
            <a:endCxn id="36" idx="4"/>
          </p:cNvCxnSpPr>
          <p:nvPr/>
        </p:nvCxnSpPr>
        <p:spPr>
          <a:xfrm flipV="1">
            <a:off x="2978192" y="3119946"/>
            <a:ext cx="22104" cy="818672"/>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78192" y="4418120"/>
            <a:ext cx="0" cy="573029"/>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19447" y="4418119"/>
            <a:ext cx="0" cy="573029"/>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75594" y="4991148"/>
            <a:ext cx="1078881" cy="0"/>
          </a:xfrm>
          <a:prstGeom prst="line">
            <a:avLst/>
          </a:prstGeom>
          <a:ln w="57150">
            <a:solidFill>
              <a:schemeClr val="tx1"/>
            </a:solidFill>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10</a:t>
            </a:r>
            <a:endParaRPr lang="en-US" sz="3200" dirty="0">
              <a:ln w="0"/>
              <a:effectLst>
                <a:outerShdw blurRad="38100" dist="19050" dir="2700000" algn="tl" rotWithShape="0">
                  <a:schemeClr val="dk1">
                    <a:alpha val="40000"/>
                  </a:schemeClr>
                </a:outerShdw>
              </a:effectLst>
            </a:endParaRPr>
          </a:p>
        </p:txBody>
      </p:sp>
      <p:sp>
        <p:nvSpPr>
          <p:cNvPr id="34" name="Flowchart: Connector 33"/>
          <p:cNvSpPr/>
          <p:nvPr/>
        </p:nvSpPr>
        <p:spPr>
          <a:xfrm>
            <a:off x="2550354" y="2501230"/>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2930060" y="2992276"/>
            <a:ext cx="140472" cy="127670"/>
          </a:xfrm>
          <a:prstGeom prst="flowChartConnector">
            <a:avLst/>
          </a:prstGeom>
          <a:solidFill>
            <a:schemeClr val="bg1"/>
          </a:solidFill>
          <a:ln>
            <a:solidFill>
              <a:schemeClr val="tx1"/>
            </a:solidFill>
          </a:ln>
          <a:effectLst>
            <a:glow rad="228600">
              <a:schemeClr val="accent5">
                <a:satMod val="175000"/>
                <a:alpha val="40000"/>
              </a:schemeClr>
            </a:glo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051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7188" y="16576"/>
            <a:ext cx="12154812" cy="1655762"/>
          </a:xfrm>
        </p:spPr>
        <p:txBody>
          <a:bodyPr>
            <a:normAutofit/>
          </a:bodyPr>
          <a:lstStyle/>
          <a:p>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SPI</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524000" y="390525"/>
            <a:ext cx="9144000" cy="2387600"/>
          </a:xfrm>
        </p:spPr>
        <p:txBody>
          <a:bodyPr>
            <a:normAutofit/>
          </a:bodyPr>
          <a:lstStyle/>
          <a:p>
            <a:r>
              <a:rPr lang="en-US" sz="8000" dirty="0" smtClean="0"/>
              <a:t> </a:t>
            </a:r>
            <a:endParaRPr lang="en-US" sz="8000" dirty="0"/>
          </a:p>
        </p:txBody>
      </p:sp>
      <p:sp>
        <p:nvSpPr>
          <p:cNvPr id="9" name="Rectangle 8"/>
          <p:cNvSpPr/>
          <p:nvPr/>
        </p:nvSpPr>
        <p:spPr>
          <a:xfrm>
            <a:off x="1190327" y="2999592"/>
            <a:ext cx="1887493" cy="1822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prst="convex"/>
            </a:sp3d>
          </a:bodyPr>
          <a:lstStyle/>
          <a:p>
            <a:pPr algn="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SS/CS</a:t>
            </a:r>
          </a:p>
          <a:p>
            <a:pPr algn="r"/>
            <a:endParaRPr lang="en-US"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MISO</a:t>
            </a:r>
          </a:p>
          <a:p>
            <a:pPr algn="r"/>
            <a:endParaRPr lang="en-US"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MOSI</a:t>
            </a:r>
          </a:p>
          <a:p>
            <a:pPr algn="r"/>
            <a:endParaRPr lang="en-US"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CLK</a:t>
            </a:r>
          </a:p>
          <a:p>
            <a:pPr algn="r"/>
            <a:r>
              <a:rPr lang="en-US" dirty="0" smtClean="0">
                <a:noFill/>
                <a:effectLst>
                  <a:glow rad="101600">
                    <a:schemeClr val="accent5">
                      <a:satMod val="175000"/>
                      <a:alpha val="40000"/>
                    </a:schemeClr>
                  </a:glow>
                </a:effectLst>
              </a:rPr>
              <a:t>Ii</a:t>
            </a:r>
          </a:p>
          <a:p>
            <a:pPr algn="r"/>
            <a:r>
              <a:rPr lang="en-US" dirty="0" err="1" smtClean="0">
                <a:noFill/>
                <a:effectLst>
                  <a:glow rad="101600">
                    <a:schemeClr val="accent5">
                      <a:satMod val="175000"/>
                      <a:alpha val="40000"/>
                    </a:schemeClr>
                  </a:glow>
                </a:effectLst>
              </a:rPr>
              <a:t>Uu</a:t>
            </a:r>
            <a:endParaRPr lang="en-US" dirty="0" smtClean="0">
              <a:noFill/>
              <a:effectLst>
                <a:glow rad="101600">
                  <a:schemeClr val="accent5">
                    <a:satMod val="175000"/>
                    <a:alpha val="40000"/>
                  </a:schemeClr>
                </a:glow>
              </a:effectLst>
            </a:endParaRPr>
          </a:p>
          <a:p>
            <a:pPr algn="ctr"/>
            <a:endParaRPr lang="en-US" dirty="0">
              <a:noFill/>
              <a:effectLst>
                <a:glow rad="101600">
                  <a:schemeClr val="accent5">
                    <a:satMod val="175000"/>
                    <a:alpha val="40000"/>
                  </a:schemeClr>
                </a:glow>
              </a:effectLst>
            </a:endParaRPr>
          </a:p>
        </p:txBody>
      </p:sp>
      <p:sp>
        <p:nvSpPr>
          <p:cNvPr id="10" name="Rectangle 9"/>
          <p:cNvSpPr/>
          <p:nvPr/>
        </p:nvSpPr>
        <p:spPr>
          <a:xfrm>
            <a:off x="6421394" y="2275702"/>
            <a:ext cx="2578443" cy="2306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96000" y="2275702"/>
            <a:ext cx="2141838" cy="2306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854249" y="2338759"/>
            <a:ext cx="1107996" cy="2400657"/>
          </a:xfrm>
          <a:prstGeom prst="rect">
            <a:avLst/>
          </a:prstGeom>
          <a:noFill/>
        </p:spPr>
        <p:txBody>
          <a:bodyPr wrap="none" rtlCol="0">
            <a:spAutoFit/>
          </a:bodyPr>
          <a:lstStyle/>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CS/SS</a:t>
            </a:r>
          </a:p>
          <a:p>
            <a:endParaRPr lang="en-US"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MISO</a:t>
            </a:r>
          </a:p>
          <a:p>
            <a:endParaRPr lang="en-US"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MOSI</a:t>
            </a:r>
          </a:p>
          <a:p>
            <a:endParaRPr lang="en-US"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CLK</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14" name="Straight Arrow Connector 13"/>
          <p:cNvCxnSpPr/>
          <p:nvPr/>
        </p:nvCxnSpPr>
        <p:spPr>
          <a:xfrm>
            <a:off x="3493289" y="2578443"/>
            <a:ext cx="872791" cy="0"/>
          </a:xfrm>
          <a:prstGeom prst="straightConnector1">
            <a:avLst/>
          </a:prstGeom>
          <a:ln w="38100">
            <a:solidFill>
              <a:schemeClr val="tx1"/>
            </a:solidFill>
            <a:tailEnd type="triangle"/>
          </a:ln>
          <a:effectLst>
            <a:glow rad="101600">
              <a:schemeClr val="accent5">
                <a:satMod val="175000"/>
                <a:alpha val="40000"/>
              </a:schemeClr>
            </a:glow>
          </a:effectLst>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60891" y="3830560"/>
            <a:ext cx="872737" cy="8238"/>
          </a:xfrm>
          <a:prstGeom prst="straightConnector1">
            <a:avLst/>
          </a:prstGeom>
          <a:ln w="38100">
            <a:solidFill>
              <a:schemeClr val="tx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93315" y="4436006"/>
            <a:ext cx="872737" cy="8238"/>
          </a:xfrm>
          <a:prstGeom prst="straightConnector1">
            <a:avLst/>
          </a:prstGeom>
          <a:ln w="38100">
            <a:solidFill>
              <a:schemeClr val="tx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493261" y="3225113"/>
            <a:ext cx="840367" cy="0"/>
          </a:xfrm>
          <a:prstGeom prst="straightConnector1">
            <a:avLst/>
          </a:prstGeom>
          <a:ln w="38100">
            <a:solidFill>
              <a:schemeClr val="tx1"/>
            </a:solidFill>
            <a:tailEnd type="triangle"/>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96000" y="2430162"/>
            <a:ext cx="1614615" cy="444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211281" y="2335809"/>
            <a:ext cx="3557384" cy="461665"/>
          </a:xfrm>
          <a:prstGeom prst="rect">
            <a:avLst/>
          </a:prstGeom>
          <a:noFill/>
        </p:spPr>
        <p:txBody>
          <a:bodyPr wrap="none" rtlCol="0">
            <a:spAutoFit/>
          </a:bodyPr>
          <a:lstStyle/>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Chip Select/Slave Select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Rectangle 25"/>
          <p:cNvSpPr/>
          <p:nvPr/>
        </p:nvSpPr>
        <p:spPr>
          <a:xfrm>
            <a:off x="6421394" y="3105665"/>
            <a:ext cx="1000898" cy="43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11281" y="2967334"/>
            <a:ext cx="3759362" cy="461665"/>
          </a:xfrm>
          <a:prstGeom prst="rect">
            <a:avLst/>
          </a:prstGeom>
          <a:noFill/>
        </p:spPr>
        <p:txBody>
          <a:bodyPr wrap="none" rtlCol="0">
            <a:spAutoFit/>
          </a:bodyPr>
          <a:lstStyle/>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Master Input/Slave Output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Rectangle 27"/>
          <p:cNvSpPr/>
          <p:nvPr/>
        </p:nvSpPr>
        <p:spPr>
          <a:xfrm>
            <a:off x="6310183" y="3665838"/>
            <a:ext cx="2759676" cy="444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211281" y="3618067"/>
            <a:ext cx="3759362" cy="461665"/>
          </a:xfrm>
          <a:prstGeom prst="rect">
            <a:avLst/>
          </a:prstGeom>
          <a:noFill/>
        </p:spPr>
        <p:txBody>
          <a:bodyPr wrap="none" rtlCol="0">
            <a:spAutoFit/>
          </a:bodyPr>
          <a:lstStyle/>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Master Output/Slave Input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0" name="Rectangle 29"/>
          <p:cNvSpPr/>
          <p:nvPr/>
        </p:nvSpPr>
        <p:spPr>
          <a:xfrm>
            <a:off x="6211281" y="4349578"/>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231811" y="4258963"/>
            <a:ext cx="955711" cy="461665"/>
          </a:xfrm>
          <a:prstGeom prst="rect">
            <a:avLst/>
          </a:prstGeom>
          <a:noFill/>
        </p:spPr>
        <p:txBody>
          <a:bodyPr wrap="none" rtlCol="0">
            <a:spAutoFit/>
          </a:bodyPr>
          <a:lstStyle/>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Clock</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Rectangle 31"/>
          <p:cNvSpPr/>
          <p:nvPr/>
        </p:nvSpPr>
        <p:spPr>
          <a:xfrm>
            <a:off x="1828800" y="1213091"/>
            <a:ext cx="134396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MASTER</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4854249" y="1237879"/>
            <a:ext cx="124175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SLAVE</a:t>
            </a:r>
            <a:endParaRPr lang="en-US" dirty="0">
              <a:ln w="0"/>
              <a:solidFill>
                <a:schemeClr val="tx1"/>
              </a:solidFill>
              <a:effectLst>
                <a:outerShdw blurRad="38100" dist="19050" dir="2700000" algn="tl" rotWithShape="0">
                  <a:schemeClr val="dk1">
                    <a:alpha val="40000"/>
                  </a:schemeClr>
                </a:outerShdw>
              </a:effectLst>
            </a:endParaRPr>
          </a:p>
        </p:txBody>
      </p:sp>
      <p:sp>
        <p:nvSpPr>
          <p:cNvPr id="23" name="TextBox 22"/>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11</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269493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253" y="3429000"/>
            <a:ext cx="10515600" cy="310377"/>
          </a:xfrm>
        </p:spPr>
        <p:txBody>
          <a:bodyPr>
            <a:normAutofit fontScale="90000"/>
            <a:scene3d>
              <a:camera prst="orthographicFront"/>
              <a:lightRig rig="threePt" dir="t"/>
            </a:scene3d>
            <a:sp3d extrusionH="57150">
              <a:bevelT w="38100" h="38100" prst="convex"/>
            </a:sp3d>
          </a:bodyPr>
          <a:lstStyle/>
          <a:p>
            <a:pPr algn="ctr"/>
            <a:r>
              <a:rPr lang="en-US" i="1" dirty="0" smtClean="0">
                <a:ln w="0"/>
                <a:effectLst>
                  <a:outerShdw blurRad="38100" dist="19050" dir="2700000" algn="tl" rotWithShape="0">
                    <a:schemeClr val="dk1">
                      <a:alpha val="40000"/>
                    </a:schemeClr>
                  </a:outerShdw>
                </a:effectLst>
                <a:latin typeface="Bell MT" panose="02020503060305020303" pitchFamily="18" charset="0"/>
                <a:cs typeface="Arial" panose="020B0604020202020204" pitchFamily="34" charset="0"/>
              </a:rPr>
              <a:t>Project Title</a:t>
            </a:r>
            <a: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weather station</a:t>
            </a: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i="1" dirty="0" smtClean="0">
                <a:ln w="0"/>
                <a:effectLst>
                  <a:outerShdw blurRad="38100" dist="19050" dir="2700000" algn="tl" rotWithShape="0">
                    <a:schemeClr val="dk1">
                      <a:alpha val="40000"/>
                    </a:schemeClr>
                  </a:outerShdw>
                </a:effectLst>
                <a:latin typeface="Bell MT" panose="02020503060305020303" pitchFamily="18" charset="0"/>
                <a:cs typeface="Arial" panose="020B0604020202020204" pitchFamily="34" charset="0"/>
              </a:rPr>
              <a:t>researchers</a:t>
            </a:r>
            <a: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700" dirty="0" smtClean="0">
                <a:ln w="0"/>
                <a:effectLst>
                  <a:outerShdw blurRad="38100" dist="19050" dir="2700000" algn="tl" rotWithShape="0">
                    <a:schemeClr val="dk1">
                      <a:alpha val="40000"/>
                    </a:schemeClr>
                  </a:outerShdw>
                </a:effectLst>
                <a:latin typeface="Bernard MT Condensed" panose="02050806060905020404" pitchFamily="18" charset="0"/>
                <a:cs typeface="Arial" panose="020B0604020202020204" pitchFamily="34" charset="0"/>
              </a:rPr>
              <a:t/>
            </a:r>
            <a:br>
              <a:rPr lang="en-US" sz="2700" dirty="0" smtClean="0">
                <a:ln w="0"/>
                <a:effectLst>
                  <a:outerShdw blurRad="38100" dist="19050" dir="2700000" algn="tl" rotWithShape="0">
                    <a:schemeClr val="dk1">
                      <a:alpha val="40000"/>
                    </a:schemeClr>
                  </a:outerShdw>
                </a:effectLst>
                <a:latin typeface="Bernard MT Condensed" panose="02050806060905020404" pitchFamily="18"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Bernard MT Condensed" panose="02050806060905020404" pitchFamily="18" charset="0"/>
                <a:cs typeface="Arial" panose="020B0604020202020204" pitchFamily="34" charset="0"/>
              </a:rPr>
              <a:t> </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Mahdi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jamshidi</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 </a:t>
            </a:r>
            <a:b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b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mohammad</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ebrahim</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ebrahim</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toosi</a:t>
            </a: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i="1" dirty="0" smtClean="0">
                <a:ln w="0"/>
                <a:effectLst>
                  <a:outerShdw blurRad="38100" dist="19050" dir="2700000" algn="tl" rotWithShape="0">
                    <a:schemeClr val="dk1">
                      <a:alpha val="40000"/>
                    </a:schemeClr>
                  </a:outerShdw>
                </a:effectLst>
                <a:latin typeface="Bell MT" panose="02020503060305020303" pitchFamily="18" charset="0"/>
                <a:cs typeface="Arial" panose="020B0604020202020204" pitchFamily="34" charset="0"/>
              </a:rPr>
              <a:t>Supervisor</a:t>
            </a:r>
            <a: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4000" u="sng"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Dr.behzad</a:t>
            </a:r>
            <a:r>
              <a:rPr lang="en-US" sz="36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t>
            </a:r>
            <a:r>
              <a:rPr lang="en-US" sz="3600" dirty="0" err="1"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boghrati</a:t>
            </a:r>
            <a:r>
              <a:rPr lang="en-US"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r>
            <a:br>
              <a:rPr lang="en-US"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br>
            <a:r>
              <a:rPr lang="en-US"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
            </a:r>
            <a:br>
              <a:rPr lang="en-US"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br>
            <a:r>
              <a:rPr lang="en-US" sz="2700" dirty="0" smtClean="0">
                <a:ln w="0"/>
                <a:effectLst>
                  <a:outerShdw blurRad="38100" dist="19050" dir="2700000" algn="tl" rotWithShape="0">
                    <a:schemeClr val="dk1">
                      <a:alpha val="40000"/>
                    </a:schemeClr>
                  </a:outerShdw>
                </a:effectLst>
                <a:latin typeface="Constantia" panose="02030602050306030303" pitchFamily="18" charset="0"/>
                <a:cs typeface="Arial" panose="020B0604020202020204" pitchFamily="34" charset="0"/>
              </a:rPr>
              <a:t>August 2020</a:t>
            </a:r>
            <a:r>
              <a:rPr lang="en-US" dirty="0" smtClean="0"/>
              <a:t/>
            </a:r>
            <a:br>
              <a:rPr lang="en-US" dirty="0" smtClean="0"/>
            </a:br>
            <a:endParaRPr lang="en-US" dirty="0"/>
          </a:p>
        </p:txBody>
      </p:sp>
    </p:spTree>
    <p:extLst>
      <p:ext uri="{BB962C8B-B14F-4D97-AF65-F5344CB8AC3E}">
        <p14:creationId xmlns:p14="http://schemas.microsoft.com/office/powerpoint/2010/main" val="12666057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3568"/>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USB CDC</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12</a:t>
            </a:r>
            <a:endParaRPr lang="en-US" sz="3200" dirty="0">
              <a:ln w="0"/>
              <a:effectLst>
                <a:outerShdw blurRad="38100" dist="19050" dir="2700000" algn="tl" rotWithShape="0">
                  <a:schemeClr val="dk1">
                    <a:alpha val="40000"/>
                  </a:schemeClr>
                </a:outerShdw>
              </a:effectLst>
            </a:endParaRPr>
          </a:p>
        </p:txBody>
      </p:sp>
      <p:sp>
        <p:nvSpPr>
          <p:cNvPr id="6" name="TextBox 5"/>
          <p:cNvSpPr txBox="1"/>
          <p:nvPr/>
        </p:nvSpPr>
        <p:spPr>
          <a:xfrm>
            <a:off x="0" y="1375797"/>
            <a:ext cx="12192000" cy="4955203"/>
          </a:xfrm>
          <a:prstGeom prst="rect">
            <a:avLst/>
          </a:prstGeom>
          <a:noFill/>
        </p:spPr>
        <p:txBody>
          <a:bodyPr wrap="square" rtlCol="0">
            <a:spAutoFit/>
            <a:scene3d>
              <a:camera prst="orthographicFront"/>
              <a:lightRig rig="threePt" dir="t"/>
            </a:scene3d>
            <a:sp3d extrusionH="57150">
              <a:bevelT w="38100" h="38100" prst="convex"/>
            </a:sp3d>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Communication Device Class (CDC) supports a wide range of devices that can perform telecommunications and networking functions. Examples for communications equipment are</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i="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Telecommunications</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devices, such as analog phones and modems, ISDN terminal adapters, digital phones, as well as COM-port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devices</a:t>
            </a: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i="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Networking</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devices, such as ADSL and cable modems, as well as Ethernet adapters and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hubs.</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communications device has three basic tasks: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Device management (controlling an configuring a specific device and notifying the USB Host of certain events)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Call management (establishing and terminating telephone calls or other connections)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Data transmission (sending and receiving application data)</a:t>
            </a:r>
          </a:p>
          <a:p>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948163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par>
                          <p:cTn id="8" fill="hold">
                            <p:stCondLst>
                              <p:cond delay="1500"/>
                            </p:stCondLst>
                            <p:childTnLst>
                              <p:par>
                                <p:cTn id="9" presetID="5" presetClass="entr" presetSubtype="10" fill="hold" nodeType="afterEffect">
                                  <p:stCondLst>
                                    <p:cond delay="100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checkerboard(across)">
                                      <p:cBhvr>
                                        <p:cTn id="11" dur="500"/>
                                        <p:tgtEl>
                                          <p:spTgt spid="6">
                                            <p:txEl>
                                              <p:pRg st="1" end="1"/>
                                            </p:txEl>
                                          </p:spTgt>
                                        </p:tgtEl>
                                      </p:cBhvr>
                                    </p:animEffect>
                                  </p:childTnLst>
                                </p:cTn>
                              </p:par>
                            </p:childTnLst>
                          </p:cTn>
                        </p:par>
                        <p:par>
                          <p:cTn id="12" fill="hold">
                            <p:stCondLst>
                              <p:cond delay="3000"/>
                            </p:stCondLst>
                            <p:childTnLst>
                              <p:par>
                                <p:cTn id="13" presetID="5" presetClass="entr" presetSubtype="10" fill="hold" nodeType="afterEffect">
                                  <p:stCondLst>
                                    <p:cond delay="10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checkerboard(across)">
                                      <p:cBhvr>
                                        <p:cTn id="15" dur="500"/>
                                        <p:tgtEl>
                                          <p:spTgt spid="6">
                                            <p:txEl>
                                              <p:pRg st="2" end="2"/>
                                            </p:txEl>
                                          </p:spTgt>
                                        </p:tgtEl>
                                      </p:cBhvr>
                                    </p:animEffect>
                                  </p:childTnLst>
                                </p:cTn>
                              </p:par>
                            </p:childTnLst>
                          </p:cTn>
                        </p:par>
                        <p:par>
                          <p:cTn id="16" fill="hold">
                            <p:stCondLst>
                              <p:cond delay="4500"/>
                            </p:stCondLst>
                            <p:childTnLst>
                              <p:par>
                                <p:cTn id="17" presetID="5" presetClass="entr" presetSubtype="10" fill="hold" nodeType="afterEffect">
                                  <p:stCondLst>
                                    <p:cond delay="10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checkerboard(across)">
                                      <p:cBhvr>
                                        <p:cTn id="19" dur="500"/>
                                        <p:tgtEl>
                                          <p:spTgt spid="6">
                                            <p:txEl>
                                              <p:pRg st="3" end="3"/>
                                            </p:txEl>
                                          </p:spTgt>
                                        </p:tgtEl>
                                      </p:cBhvr>
                                    </p:animEffect>
                                  </p:childTnLst>
                                </p:cTn>
                              </p:par>
                            </p:childTnLst>
                          </p:cTn>
                        </p:par>
                        <p:par>
                          <p:cTn id="20" fill="hold">
                            <p:stCondLst>
                              <p:cond delay="6000"/>
                            </p:stCondLst>
                            <p:childTnLst>
                              <p:par>
                                <p:cTn id="21" presetID="5" presetClass="entr" presetSubtype="10" fill="hold" nodeType="afterEffect">
                                  <p:stCondLst>
                                    <p:cond delay="100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checkerboard(across)">
                                      <p:cBhvr>
                                        <p:cTn id="23" dur="500"/>
                                        <p:tgtEl>
                                          <p:spTgt spid="6">
                                            <p:txEl>
                                              <p:pRg st="4" end="4"/>
                                            </p:txEl>
                                          </p:spTgt>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checkerboard(across)">
                                      <p:cBhvr>
                                        <p:cTn id="27" dur="500"/>
                                        <p:tgtEl>
                                          <p:spTgt spid="6">
                                            <p:txEl>
                                              <p:pRg st="5" end="5"/>
                                            </p:txEl>
                                          </p:spTgt>
                                        </p:tgtEl>
                                      </p:cBhvr>
                                    </p:animEffect>
                                  </p:childTnLst>
                                </p:cTn>
                              </p:par>
                            </p:childTnLst>
                          </p:cTn>
                        </p:par>
                        <p:par>
                          <p:cTn id="28" fill="hold">
                            <p:stCondLst>
                              <p:cond delay="9000"/>
                            </p:stCondLst>
                            <p:childTnLst>
                              <p:par>
                                <p:cTn id="29" presetID="5" presetClass="entr" presetSubtype="10" fill="hold" nodeType="afterEffect">
                                  <p:stCondLst>
                                    <p:cond delay="100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checkerboard(across)">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RTC</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13</a:t>
            </a:r>
            <a:endParaRPr lang="en-US" sz="3200" dirty="0">
              <a:ln w="0"/>
              <a:effectLst>
                <a:outerShdw blurRad="38100" dist="19050" dir="2700000" algn="tl" rotWithShape="0">
                  <a:schemeClr val="dk1">
                    <a:alpha val="40000"/>
                  </a:schemeClr>
                </a:outerShdw>
              </a:effectLst>
            </a:endParaRPr>
          </a:p>
        </p:txBody>
      </p:sp>
      <p:sp>
        <p:nvSpPr>
          <p:cNvPr id="6" name="TextBox 5"/>
          <p:cNvSpPr txBox="1"/>
          <p:nvPr/>
        </p:nvSpPr>
        <p:spPr>
          <a:xfrm>
            <a:off x="0" y="1305341"/>
            <a:ext cx="12192000" cy="3693319"/>
          </a:xfrm>
          <a:prstGeom prst="rect">
            <a:avLst/>
          </a:prstGeom>
          <a:noFill/>
        </p:spPr>
        <p:txBody>
          <a:bodyPr wrap="square" rtlCol="0">
            <a:spAutoFit/>
            <a:scene3d>
              <a:camera prst="orthographicFront"/>
              <a:lightRig rig="threePt" dir="t"/>
            </a:scene3d>
            <a:sp3d extrusionH="57150">
              <a:bevelT w="38100" h="38100" prst="convex"/>
            </a:sp3d>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real-time clock (RTC) is a computer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clock</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(most often in the form of an integrated circuit) that keeps track of the current time</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Although keeping time can be done without an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RTC,using</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one has benefits: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Low power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consumption(important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when running from alternate power)</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Frees the main system for time-critical tasks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Sometimes more accurate than other methods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GPS receiver can shorten its startup time by comparing the current time, according to its RTC, with the time at which it last had a valid signal</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If it has been less than a few hours, then the previous ephemeris is still usable.</a:t>
            </a:r>
          </a:p>
          <a:p>
            <a:endParaRPr lang="en-US" dirty="0">
              <a:solidFill>
                <a:schemeClr val="bg1"/>
              </a:solidFill>
            </a:endParaRPr>
          </a:p>
        </p:txBody>
      </p:sp>
    </p:spTree>
    <p:extLst>
      <p:ext uri="{BB962C8B-B14F-4D97-AF65-F5344CB8AC3E}">
        <p14:creationId xmlns:p14="http://schemas.microsoft.com/office/powerpoint/2010/main" val="3639584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Modules used in this project</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00911"/>
            <a:ext cx="12191999" cy="4351338"/>
          </a:xfrm>
        </p:spPr>
        <p:txBody>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BMP-180(Barometric pressure module)</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SRF-05(Ultrasonic module)</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AHT-10(Temperature and humidity sensor module)</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LORA Ra-02(Wireless transceiver module)</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GY-49(Light Intensity Module)</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GY-271(Three-axis compass module)</a:t>
            </a: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14</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2693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ox(in)">
                                      <p:cBhvr>
                                        <p:cTn id="11" dur="500"/>
                                        <p:tgtEl>
                                          <p:spTgt spid="4">
                                            <p:txEl>
                                              <p:pRg st="1" end="1"/>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ox(in)">
                                      <p:cBhvr>
                                        <p:cTn id="15" dur="500"/>
                                        <p:tgtEl>
                                          <p:spTgt spid="4">
                                            <p:txEl>
                                              <p:pRg st="2" end="2"/>
                                            </p:txEl>
                                          </p:spTgt>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ox(in)">
                                      <p:cBhvr>
                                        <p:cTn id="19" dur="500"/>
                                        <p:tgtEl>
                                          <p:spTgt spid="4">
                                            <p:txEl>
                                              <p:pRg st="3" end="3"/>
                                            </p:txEl>
                                          </p:spTgt>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ox(in)">
                                      <p:cBhvr>
                                        <p:cTn id="23" dur="500"/>
                                        <p:tgtEl>
                                          <p:spTgt spid="4">
                                            <p:txEl>
                                              <p:pRg st="4" end="4"/>
                                            </p:txEl>
                                          </p:spTgt>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BMP-180</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134163" y="4856084"/>
            <a:ext cx="2985756" cy="1540799"/>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15</a:t>
            </a:r>
            <a:endParaRPr lang="en-US" sz="3200" dirty="0">
              <a:ln w="0"/>
              <a:effectLst>
                <a:outerShdw blurRad="38100" dist="19050" dir="2700000" algn="tl" rotWithShape="0">
                  <a:schemeClr val="dk1">
                    <a:alpha val="40000"/>
                  </a:schemeClr>
                </a:outerShdw>
              </a:effectLst>
            </a:endParaRPr>
          </a:p>
        </p:txBody>
      </p:sp>
      <p:sp>
        <p:nvSpPr>
          <p:cNvPr id="7" name="TextBox 6"/>
          <p:cNvSpPr txBox="1"/>
          <p:nvPr/>
        </p:nvSpPr>
        <p:spPr>
          <a:xfrm>
            <a:off x="0" y="1408670"/>
            <a:ext cx="12192000" cy="2308324"/>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BMP180 is a high precision , small size , ultra-low power pressure sensor can be used in mobile devices</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Its performance, absolute accuracy can reach the lowest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0.03hPa.</a:t>
            </a: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BMP180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can be connected directly with a variety of microprocessor via the I2C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bus.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Power supply voltage : 1.8V ~ 3.6V (VDDA), 1.62V ~ 3.6V (VDDD</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Pressure range : 300 ~ 1100hPa ( altitude 9000 m ~ -500 m )</a:t>
            </a:r>
          </a:p>
        </p:txBody>
      </p:sp>
    </p:spTree>
    <p:extLst>
      <p:ext uri="{BB962C8B-B14F-4D97-AF65-F5344CB8AC3E}">
        <p14:creationId xmlns:p14="http://schemas.microsoft.com/office/powerpoint/2010/main" val="1889527853"/>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SRF-05</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9778" b="76444" l="0" r="93750"/>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17872" y="3835153"/>
            <a:ext cx="2658182" cy="2599318"/>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16</a:t>
            </a:r>
            <a:endParaRPr lang="en-US" sz="3200" dirty="0">
              <a:ln w="0"/>
              <a:effectLst>
                <a:outerShdw blurRad="38100" dist="19050" dir="2700000" algn="tl" rotWithShape="0">
                  <a:schemeClr val="dk1">
                    <a:alpha val="40000"/>
                  </a:schemeClr>
                </a:outerShdw>
              </a:effectLst>
            </a:endParaRPr>
          </a:p>
        </p:txBody>
      </p:sp>
      <p:sp>
        <p:nvSpPr>
          <p:cNvPr id="7" name="TextBox 6"/>
          <p:cNvSpPr txBox="1"/>
          <p:nvPr/>
        </p:nvSpPr>
        <p:spPr>
          <a:xfrm>
            <a:off x="0" y="1468224"/>
            <a:ext cx="12192000" cy="2739211"/>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SRF05 is an ultrasonic rangefinder, and you can use this module to determine the exact distance of an obstacle</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You can send a trigger pulse through a base and receive an echo signal</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Voltage : DC5V</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Static current : less than 2mA</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level output: high-5V</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59511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10767"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AHT-10</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344930" y="3843198"/>
            <a:ext cx="3968503" cy="2940661"/>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17</a:t>
            </a:r>
            <a:endParaRPr lang="en-US" sz="3200" dirty="0">
              <a:ln w="0"/>
              <a:effectLst>
                <a:outerShdw blurRad="38100" dist="19050" dir="2700000" algn="tl" rotWithShape="0">
                  <a:schemeClr val="dk1">
                    <a:alpha val="40000"/>
                  </a:schemeClr>
                </a:outerShdw>
              </a:effectLst>
            </a:endParaRPr>
          </a:p>
        </p:txBody>
      </p:sp>
      <p:sp>
        <p:nvSpPr>
          <p:cNvPr id="7" name="TextBox 6"/>
          <p:cNvSpPr txBox="1"/>
          <p:nvPr/>
        </p:nvSpPr>
        <p:spPr>
          <a:xfrm>
            <a:off x="0" y="1398379"/>
            <a:ext cx="12192000" cy="3785652"/>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sensor outputs a calibrated digital signal in standard I 2 C format</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The first generation of temperature and humidity sensors have been improved to make them more stable in harsh environments. </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Its performance has been greatly improved beyond the reliability level of previous generation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sensors.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Working voltage: 1.8 - 6.0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a:t>
            </a: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Humidity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accuracy: typical ± 2%</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Humidity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resolution: 0.024%</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Temperature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accuracy: typical ± 0.3 ° C</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Temperature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resolution: Typical 0.01 °C</a:t>
            </a:r>
          </a:p>
        </p:txBody>
      </p:sp>
    </p:spTree>
    <p:extLst>
      <p:ext uri="{BB962C8B-B14F-4D97-AF65-F5344CB8AC3E}">
        <p14:creationId xmlns:p14="http://schemas.microsoft.com/office/powerpoint/2010/main" val="4158825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LORA Ra-02</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83411" y="4197447"/>
            <a:ext cx="4308589" cy="2660553"/>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18</a:t>
            </a:r>
            <a:endParaRPr lang="en-US" sz="3200" dirty="0">
              <a:ln w="0"/>
              <a:effectLst>
                <a:outerShdw blurRad="38100" dist="19050" dir="2700000" algn="tl" rotWithShape="0">
                  <a:schemeClr val="dk1">
                    <a:alpha val="40000"/>
                  </a:schemeClr>
                </a:outerShdw>
              </a:effectLst>
            </a:endParaRPr>
          </a:p>
        </p:txBody>
      </p:sp>
      <p:sp>
        <p:nvSpPr>
          <p:cNvPr id="7" name="TextBox 6"/>
          <p:cNvSpPr txBox="1"/>
          <p:nvPr/>
        </p:nvSpPr>
        <p:spPr>
          <a:xfrm>
            <a:off x="0" y="1699186"/>
            <a:ext cx="12192000" cy="3108543"/>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SX1276/77/78/79 transceivers feature the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LoRaTM</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long range modem that provides ultra-long range spread spectrum communication and high interference immunity whilst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minimising</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current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consumption.</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+ 18dBm-100mW when constant voltage RF power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output</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High sensitivity: up to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148dBm</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Half-duplex SPI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communications</a:t>
            </a:r>
          </a:p>
          <a:p>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ect</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966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4" y="0"/>
            <a:ext cx="12169346"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GY-49</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19</a:t>
            </a:r>
            <a:endParaRPr lang="en-US" sz="3200" dirty="0">
              <a:ln w="0"/>
              <a:effectLst>
                <a:outerShdw blurRad="38100" dist="19050" dir="2700000" algn="tl" rotWithShape="0">
                  <a:schemeClr val="dk1">
                    <a:alpha val="40000"/>
                  </a:schemeClr>
                </a:outerShdw>
              </a:effectLst>
            </a:endParaRPr>
          </a:p>
        </p:txBody>
      </p:sp>
      <p:sp>
        <p:nvSpPr>
          <p:cNvPr id="7" name="TextBox 6"/>
          <p:cNvSpPr txBox="1"/>
          <p:nvPr/>
        </p:nvSpPr>
        <p:spPr>
          <a:xfrm>
            <a:off x="22654" y="1325563"/>
            <a:ext cx="12169346" cy="4185761"/>
          </a:xfrm>
          <a:prstGeom prst="rect">
            <a:avLst/>
          </a:prstGeom>
          <a:noFill/>
        </p:spPr>
        <p:txBody>
          <a:bodyPr wrap="square" rtlCol="0">
            <a:spAutoFit/>
          </a:bodyPr>
          <a:lstStyle/>
          <a:p>
            <a:pPr fontAlgn="base"/>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MAX44009 ambient light sensor features an I2C digital output that is ideal for a number of portable applications such as smartphones, notebooks, and industrial sensors. </a:t>
            </a:r>
          </a:p>
          <a:p>
            <a:pPr fontAlgn="base"/>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less than 1μA operating current, it is the lowest power ambient light sensor in the industry and features an ultra-wide 22-bit dynamic range from 0.045 lux to 188,000 lux</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pPr fontAlgn="base"/>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adaptive gain block automatically selects the correct lux range to optimize the counts/lux.</a:t>
            </a:r>
          </a:p>
          <a:p>
            <a:pPr fontAlgn="base"/>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IC is designed to operate from a 1.7V to 3.6V supply voltage range and consumes only 0.65μA in full operation.</a:t>
            </a:r>
            <a:r>
              <a:rPr lang="en-US" sz="2800" dirty="0">
                <a:solidFill>
                  <a:schemeClr val="bg1"/>
                </a:solidFill>
                <a:effectLst>
                  <a:glow rad="101600">
                    <a:schemeClr val="accent5">
                      <a:satMod val="175000"/>
                      <a:alpha val="40000"/>
                    </a:schemeClr>
                  </a:glow>
                </a:effectLst>
                <a:latin typeface="Arial" panose="020B0604020202020204" pitchFamily="34" charset="0"/>
                <a:cs typeface="Arial" panose="020B0604020202020204" pitchFamily="34" charset="0"/>
              </a:rPr>
              <a:t> </a:t>
            </a:r>
          </a:p>
          <a:p>
            <a:pPr fontAlgn="base"/>
            <a:endParaRPr lang="en-US" sz="2800" dirty="0">
              <a:solidFill>
                <a:schemeClr val="bg1"/>
              </a:solidFill>
            </a:endParaRPr>
          </a:p>
          <a:p>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0421" y="5271160"/>
            <a:ext cx="3474233" cy="2004129"/>
          </a:xfrm>
          <a:prstGeom prst="rect">
            <a:avLst/>
          </a:prstGeom>
        </p:spPr>
      </p:pic>
    </p:spTree>
    <p:extLst>
      <p:ext uri="{BB962C8B-B14F-4D97-AF65-F5344CB8AC3E}">
        <p14:creationId xmlns:p14="http://schemas.microsoft.com/office/powerpoint/2010/main" val="3550445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3"/>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GY-271</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sz="half" idx="2"/>
          </p:nvPr>
        </p:nvPicPr>
        <p:blipFill>
          <a:blip r:embed="rId2">
            <a:extLst>
              <a:ext uri="{BEBA8EAE-BF5A-486C-A8C5-ECC9F3942E4B}">
                <a14:imgProps xmlns:a14="http://schemas.microsoft.com/office/drawing/2010/main">
                  <a14:imgLayer r:embed="rId3">
                    <a14:imgEffect>
                      <a14:backgroundRemoval t="9987" b="98516" l="10000" r="90000"/>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842744" y="3623742"/>
            <a:ext cx="4523763" cy="3144320"/>
          </a:xfrm>
        </p:spPr>
      </p:pic>
      <p:sp>
        <p:nvSpPr>
          <p:cNvPr id="7" name="Content Placeholder 6"/>
          <p:cNvSpPr>
            <a:spLocks noGrp="1"/>
          </p:cNvSpPr>
          <p:nvPr>
            <p:ph sz="half" idx="1"/>
          </p:nvPr>
        </p:nvSpPr>
        <p:spPr>
          <a:xfrm>
            <a:off x="0" y="1702058"/>
            <a:ext cx="12192000" cy="4351338"/>
          </a:xfrm>
        </p:spPr>
        <p:txBody>
          <a:bodyPr/>
          <a:lstStyle/>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3-Axis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Magnetoresistive</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Sensors and ASIC in a 3.0x3.0x0.9mm LCC Surface Mount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Package.</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r>
            <a:b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b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12-Bit ADC Coupled with Low Noise AMR Sensors Achieves 2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milli</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-gauss Field Resolution in ±8 Gauss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Fields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Built-In Self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Test.</a:t>
            </a:r>
          </a:p>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Low Voltage Operations (2.16 to 3.6V) and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Low</a:t>
            </a: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Power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Consumption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100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μA</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I2C Digital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Interface</a:t>
            </a:r>
          </a:p>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Wide Magnetic Field Range (+/-8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Oe</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endParaRPr lang="en-US"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20</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2836442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10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37" presetClass="entr" presetSubtype="0" fill="hold" grpId="0" nodeType="afterEffect">
                                  <p:stCondLst>
                                    <p:cond delay="100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anim calcmode="lin" valueType="num">
                                      <p:cBhvr>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45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par>
                          <p:cTn id="18" fill="hold">
                            <p:stCondLst>
                              <p:cond delay="3000"/>
                            </p:stCondLst>
                            <p:childTnLst>
                              <p:par>
                                <p:cTn id="19" presetID="37"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anim calcmode="lin" valueType="num">
                                      <p:cBhvr>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45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par>
                          <p:cTn id="25" fill="hold">
                            <p:stCondLst>
                              <p:cond delay="4500"/>
                            </p:stCondLst>
                            <p:childTnLst>
                              <p:par>
                                <p:cTn id="26" presetID="37" presetClass="entr" presetSubtype="0" fill="hold" grpId="0" nodeType="afterEffect">
                                  <p:stCondLst>
                                    <p:cond delay="100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anim calcmode="lin" valueType="num">
                                      <p:cBhvr>
                                        <p:cTn id="2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450" decel="100000" fill="hold"/>
                                        <p:tgtEl>
                                          <p:spTgt spid="7">
                                            <p:txEl>
                                              <p:pRg st="3" end="3"/>
                                            </p:txEl>
                                          </p:spTgt>
                                        </p:tgtEl>
                                        <p:attrNameLst>
                                          <p:attrName>ppt_y</p:attrName>
                                        </p:attrNameLst>
                                      </p:cBhvr>
                                      <p:tavLst>
                                        <p:tav tm="0">
                                          <p:val>
                                            <p:strVal val="#ppt_y+1"/>
                                          </p:val>
                                        </p:tav>
                                        <p:tav tm="100000">
                                          <p:val>
                                            <p:strVal val="#ppt_y-.03"/>
                                          </p:val>
                                        </p:tav>
                                      </p:tavLst>
                                    </p:anim>
                                    <p:anim calcmode="lin" valueType="num">
                                      <p:cBhvr>
                                        <p:cTn id="31" dur="50" accel="100000" fill="hold">
                                          <p:stCondLst>
                                            <p:cond delay="450"/>
                                          </p:stCondLst>
                                        </p:cTn>
                                        <p:tgtEl>
                                          <p:spTgt spid="7">
                                            <p:txEl>
                                              <p:pRg st="3" end="3"/>
                                            </p:txEl>
                                          </p:spTgt>
                                        </p:tgtEl>
                                        <p:attrNameLst>
                                          <p:attrName>ppt_y</p:attrName>
                                        </p:attrNameLst>
                                      </p:cBhvr>
                                      <p:tavLst>
                                        <p:tav tm="0">
                                          <p:val>
                                            <p:strVal val="#ppt_y-.03"/>
                                          </p:val>
                                        </p:tav>
                                        <p:tav tm="100000">
                                          <p:val>
                                            <p:strVal val="#ppt_y"/>
                                          </p:val>
                                        </p:tav>
                                      </p:tavLst>
                                    </p:anim>
                                  </p:childTnLst>
                                </p:cTn>
                              </p:par>
                            </p:childTnLst>
                          </p:cTn>
                        </p:par>
                        <p:par>
                          <p:cTn id="32" fill="hold">
                            <p:stCondLst>
                              <p:cond delay="6000"/>
                            </p:stCondLst>
                            <p:childTnLst>
                              <p:par>
                                <p:cTn id="33" presetID="37" presetClass="entr" presetSubtype="0" fill="hold" grpId="0" nodeType="afterEffect">
                                  <p:stCondLst>
                                    <p:cond delay="10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anim calcmode="lin" valueType="num">
                                      <p:cBhvr>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450" decel="100000" fill="hold"/>
                                        <p:tgtEl>
                                          <p:spTgt spid="7">
                                            <p:txEl>
                                              <p:pRg st="4" end="4"/>
                                            </p:txEl>
                                          </p:spTgt>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7">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3319"/>
            <a:ext cx="12192000" cy="1325563"/>
          </a:xfrm>
        </p:spPr>
        <p:txBody>
          <a:bodyPr>
            <a:noAutofit/>
          </a:bodyPr>
          <a:lstStyle/>
          <a:p>
            <a:pPr algn="ctr"/>
            <a:r>
              <a:rPr lang="en-US" sz="8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Hardware Design</a:t>
            </a:r>
            <a:endParaRPr lang="en-US" sz="8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0894235"/>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Contents</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angle 7"/>
          <p:cNvSpPr/>
          <p:nvPr/>
        </p:nvSpPr>
        <p:spPr>
          <a:xfrm>
            <a:off x="0" y="20107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Software Design </a:t>
            </a:r>
            <a:endParaRPr lang="en-US" sz="32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Rectangle 9"/>
          <p:cNvSpPr/>
          <p:nvPr/>
        </p:nvSpPr>
        <p:spPr>
          <a:xfrm>
            <a:off x="0" y="10963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r>
              <a:rPr lang="en-US" sz="2800" dirty="0" smtClean="0">
                <a:ln w="0"/>
                <a:solidFill>
                  <a:schemeClr val="tx1"/>
                </a:solidFill>
                <a:effectLst>
                  <a:outerShdw blurRad="38100" dist="19050" dir="2700000" algn="tl" rotWithShape="0">
                    <a:schemeClr val="dk1">
                      <a:alpha val="40000"/>
                    </a:schemeClr>
                  </a:outerShdw>
                </a:effectLst>
              </a:rPr>
              <a:t>………………………………….…………………………………………………………………………1</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0" y="29251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Microcontroller</a:t>
            </a:r>
            <a:r>
              <a:rPr lang="en-US" sz="2800" dirty="0" smtClean="0">
                <a:ln w="0"/>
                <a:solidFill>
                  <a:schemeClr val="tx1"/>
                </a:solidFill>
                <a:effectLst>
                  <a:outerShdw blurRad="38100" dist="19050" dir="2700000" algn="tl" rotWithShape="0">
                    <a:schemeClr val="dk1">
                      <a:alpha val="40000"/>
                    </a:schemeClr>
                  </a:outerShdw>
                </a:effectLst>
              </a:rPr>
              <a:t>……………………………….…………………………………………………………………….…</a:t>
            </a:r>
            <a:r>
              <a:rPr lang="en-US" sz="2800" dirty="0">
                <a:ln w="0"/>
                <a:solidFill>
                  <a:schemeClr val="tx1"/>
                </a:solidFill>
                <a:effectLst>
                  <a:outerShdw blurRad="38100" dist="19050" dir="2700000" algn="tl" rotWithShape="0">
                    <a:schemeClr val="dk1">
                      <a:alpha val="40000"/>
                    </a:schemeClr>
                  </a:outerShdw>
                </a:effectLst>
              </a:rPr>
              <a:t>2</a:t>
            </a:r>
          </a:p>
        </p:txBody>
      </p:sp>
      <p:sp>
        <p:nvSpPr>
          <p:cNvPr id="12" name="Rectangle 11"/>
          <p:cNvSpPr/>
          <p:nvPr/>
        </p:nvSpPr>
        <p:spPr>
          <a:xfrm>
            <a:off x="0" y="38395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ARM</a:t>
            </a:r>
            <a:r>
              <a:rPr lang="en-US" sz="2800" dirty="0" smtClean="0">
                <a:ln w="0"/>
                <a:solidFill>
                  <a:schemeClr val="tx1"/>
                </a:solidFill>
                <a:effectLst>
                  <a:outerShdw blurRad="38100" dist="19050" dir="2700000" algn="tl" rotWithShape="0">
                    <a:schemeClr val="dk1">
                      <a:alpha val="40000"/>
                    </a:schemeClr>
                  </a:outerShdw>
                </a:effectLst>
              </a:rPr>
              <a:t>…………………………………………….……………………………………………………………………..…3</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0" y="47539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Cortex-m3</a:t>
            </a:r>
            <a:r>
              <a:rPr lang="en-US" sz="2800" dirty="0" smtClean="0">
                <a:ln w="0"/>
                <a:solidFill>
                  <a:schemeClr val="tx1"/>
                </a:solidFill>
                <a:effectLst>
                  <a:outerShdw blurRad="38100" dist="19050" dir="2700000" algn="tl" rotWithShape="0">
                    <a:schemeClr val="dk1">
                      <a:alpha val="40000"/>
                    </a:schemeClr>
                  </a:outerShdw>
                </a:effectLst>
              </a:rPr>
              <a:t>………………………………………………………………………………………………………………4</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0" y="566839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ST Company</a:t>
            </a:r>
            <a:r>
              <a:rPr lang="en-US" sz="2800" dirty="0" smtClean="0">
                <a:ln w="0"/>
                <a:solidFill>
                  <a:schemeClr val="tx1"/>
                </a:solidFill>
                <a:effectLst>
                  <a:outerShdw blurRad="38100" dist="19050" dir="2700000" algn="tl" rotWithShape="0">
                    <a:schemeClr val="dk1">
                      <a:alpha val="40000"/>
                    </a:schemeClr>
                  </a:outerShdw>
                </a:effectLst>
              </a:rPr>
              <a:t>…………………………..……………..…………………………………………5</a:t>
            </a:r>
            <a:endParaRPr 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7889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a:t>
            </a:r>
            <a:r>
              <a:rPr lang="en-US" sz="40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Altium</a:t>
            </a: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Designer</a:t>
            </a:r>
            <a:endParaRPr lang="en-US" sz="4000" dirty="0">
              <a:ln w="0"/>
              <a:effectLst>
                <a:outerShdw blurRad="38100" dist="19050" dir="2700000" algn="tl" rotWithShape="0">
                  <a:schemeClr val="dk1">
                    <a:alpha val="40000"/>
                  </a:schemeClr>
                </a:outerShdw>
              </a:effectLst>
            </a:endParaRPr>
          </a:p>
        </p:txBody>
      </p:sp>
      <p:sp>
        <p:nvSpPr>
          <p:cNvPr id="4" name="Content Placeholder 3"/>
          <p:cNvSpPr>
            <a:spLocks noGrp="1"/>
          </p:cNvSpPr>
          <p:nvPr>
            <p:ph sz="half" idx="2"/>
          </p:nvPr>
        </p:nvSpPr>
        <p:spPr>
          <a:xfrm>
            <a:off x="1" y="1647710"/>
            <a:ext cx="12191999" cy="4351338"/>
          </a:xfrm>
        </p:spPr>
        <p:txBody>
          <a:bodyPr>
            <a:normAutofit/>
          </a:bodyPr>
          <a:lstStyle/>
          <a:p>
            <a:pPr marL="0" indent="0">
              <a:buNone/>
            </a:pP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Altium</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is an Australian-based software company that produces electronic design for software engineers. Founded in 1985, the company is headquartered in Sydney and has sales offices in the United States, Europe, Japan and China, as well as sales representatives in most major markets. Until 2001, the company was known as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Protel</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This software is one of the most important and popular for electronic engineers. One of its common uses among 90% of electronic engineers is the use of schematic design and PCB printing. Of course, the efficiency of this software is not limited to these two parts. There is also an analysis section, FPGA, etc.</a:t>
            </a: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21</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2215405"/>
      </p:ext>
    </p:extLst>
  </p:cSld>
  <p:clrMapOvr>
    <a:masterClrMapping/>
  </p:clrMapOvr>
  <mc:AlternateContent xmlns:mc="http://schemas.openxmlformats.org/markup-compatibility/2006" xmlns:p14="http://schemas.microsoft.com/office/powerpoint/2010/main">
    <mc:Choice Requires="p14">
      <p:transition spd="slow" p14:dur="3900">
        <p14:glitter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10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anim calcmode="lin" valueType="num">
                                      <p:cBhvr>
                                        <p:cTn id="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 t="3423" r="517"/>
          <a:stretch/>
        </p:blipFill>
        <p:spPr>
          <a:xfrm>
            <a:off x="0" y="958787"/>
            <a:ext cx="12191999" cy="5899213"/>
          </a:xfrm>
        </p:spPr>
      </p:pic>
      <p:sp>
        <p:nvSpPr>
          <p:cNvPr id="2" name="Title 1"/>
          <p:cNvSpPr>
            <a:spLocks noGrp="1"/>
          </p:cNvSpPr>
          <p:nvPr>
            <p:ph type="title"/>
          </p:nvPr>
        </p:nvSpPr>
        <p:spPr>
          <a:xfrm>
            <a:off x="0" y="0"/>
            <a:ext cx="12191999" cy="958787"/>
          </a:xfrm>
          <a:solidFill>
            <a:schemeClr val="tx1"/>
          </a:solidFill>
        </p:spPr>
        <p:txBody>
          <a:bodyPr>
            <a:normAutofit/>
          </a:bodyPr>
          <a:lstStyle/>
          <a:p>
            <a:pPr algn="ct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Transmiter</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a:t>
            </a: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Shematic</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(1)</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sp>
        <p:nvSpPr>
          <p:cNvPr id="4" name="TextBox 3"/>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22</a:t>
            </a:r>
            <a:endParaRPr lang="en-US" sz="3200" dirty="0">
              <a:solidFill>
                <a:schemeClr val="bg1"/>
              </a:solidFill>
            </a:endParaRPr>
          </a:p>
        </p:txBody>
      </p:sp>
    </p:spTree>
    <p:extLst>
      <p:ext uri="{BB962C8B-B14F-4D97-AF65-F5344CB8AC3E}">
        <p14:creationId xmlns:p14="http://schemas.microsoft.com/office/powerpoint/2010/main" val="35802004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905522"/>
          </a:xfrm>
          <a:solidFill>
            <a:schemeClr val="tx1"/>
          </a:solidFill>
        </p:spPr>
        <p:txBody>
          <a:bodyPr>
            <a:normAutofit/>
          </a:bodyPr>
          <a:lstStyle/>
          <a:p>
            <a:pPr algn="ct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Transmiter</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a:t>
            </a: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Shematic</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(2)</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half" idx="2"/>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05522"/>
            <a:ext cx="12192000" cy="5952477"/>
          </a:xfrm>
        </p:spPr>
      </p:pic>
      <p:sp>
        <p:nvSpPr>
          <p:cNvPr id="5" name="TextBox 4"/>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23</a:t>
            </a:r>
            <a:endParaRPr lang="en-US" sz="3200" dirty="0">
              <a:solidFill>
                <a:schemeClr val="bg1"/>
              </a:solidFill>
            </a:endParaRPr>
          </a:p>
        </p:txBody>
      </p:sp>
    </p:spTree>
    <p:extLst>
      <p:ext uri="{BB962C8B-B14F-4D97-AF65-F5344CB8AC3E}">
        <p14:creationId xmlns:p14="http://schemas.microsoft.com/office/powerpoint/2010/main" val="19923280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587"/>
            <a:ext cx="12191999" cy="823419"/>
          </a:xfrm>
          <a:solidFill>
            <a:schemeClr val="tx1"/>
          </a:solidFill>
        </p:spPr>
        <p:txBody>
          <a:bodyPr>
            <a:normAutofit/>
          </a:bodyPr>
          <a:lstStyle/>
          <a:p>
            <a:pPr algn="ct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Reciver</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a:t>
            </a: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Shematic</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half" idx="2"/>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790832"/>
            <a:ext cx="12191999" cy="6067167"/>
          </a:xfr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24</a:t>
            </a:r>
            <a:endParaRPr lang="en-US" sz="3200" dirty="0">
              <a:solidFill>
                <a:schemeClr val="bg1"/>
              </a:solidFill>
            </a:endParaRPr>
          </a:p>
        </p:txBody>
      </p:sp>
    </p:spTree>
    <p:extLst>
      <p:ext uri="{BB962C8B-B14F-4D97-AF65-F5344CB8AC3E}">
        <p14:creationId xmlns:p14="http://schemas.microsoft.com/office/powerpoint/2010/main" val="4151824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tx1"/>
          </a:solidFill>
          <a:ln>
            <a:noFill/>
          </a:ln>
        </p:spPr>
        <p:txBody>
          <a:bodyPr>
            <a:normAutofit/>
          </a:bodyPr>
          <a:lstStyle/>
          <a:p>
            <a:pPr algn="ct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Transmiter</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PCB</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24611" t="16156" r="40000" b="12276"/>
          <a:stretch/>
        </p:blipFill>
        <p:spPr>
          <a:xfrm>
            <a:off x="0" y="1325563"/>
            <a:ext cx="12192000" cy="5532437"/>
          </a:xfrm>
          <a:prstGeom prst="rect">
            <a:avLst/>
          </a:prstGeom>
        </p:spPr>
      </p:pic>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25</a:t>
            </a:r>
            <a:endParaRPr lang="en-US" sz="3200" dirty="0">
              <a:solidFill>
                <a:schemeClr val="bg1"/>
              </a:solidFill>
            </a:endParaRPr>
          </a:p>
        </p:txBody>
      </p:sp>
    </p:spTree>
    <p:extLst>
      <p:ext uri="{BB962C8B-B14F-4D97-AF65-F5344CB8AC3E}">
        <p14:creationId xmlns:p14="http://schemas.microsoft.com/office/powerpoint/2010/main" val="1038409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16746"/>
          </a:xfrm>
          <a:solidFill>
            <a:schemeClr val="tx1"/>
          </a:solidFill>
          <a:ln>
            <a:noFill/>
          </a:ln>
        </p:spPr>
        <p:txBody>
          <a:bodyPr>
            <a:normAutofit/>
          </a:bodyPr>
          <a:lstStyle/>
          <a:p>
            <a:pPr algn="ct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Reciver</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rPr>
              <a:t> PCB</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22791" t="27186" r="25072" b="7054"/>
          <a:stretch/>
        </p:blipFill>
        <p:spPr>
          <a:xfrm>
            <a:off x="0" y="816747"/>
            <a:ext cx="12192000" cy="604125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0" y="6273225"/>
            <a:ext cx="12192000" cy="584775"/>
          </a:xfrm>
          <a:prstGeom prst="rect">
            <a:avLst/>
          </a:prstGeom>
          <a:noFill/>
        </p:spPr>
        <p:txBody>
          <a:bodyPr wrap="square" rtlCol="0">
            <a:spAutoFit/>
          </a:bodyPr>
          <a:lstStyle/>
          <a:p>
            <a:pPr algn="ctr"/>
            <a:r>
              <a:rPr lang="en-US" sz="3200" dirty="0" smtClean="0">
                <a:solidFill>
                  <a:schemeClr val="bg1"/>
                </a:solidFill>
              </a:rPr>
              <a:t>26</a:t>
            </a:r>
            <a:endParaRPr lang="en-US" sz="3200" dirty="0">
              <a:solidFill>
                <a:schemeClr val="bg1"/>
              </a:solidFill>
            </a:endParaRPr>
          </a:p>
        </p:txBody>
      </p:sp>
    </p:spTree>
    <p:extLst>
      <p:ext uri="{BB962C8B-B14F-4D97-AF65-F5344CB8AC3E}">
        <p14:creationId xmlns:p14="http://schemas.microsoft.com/office/powerpoint/2010/main" val="4098481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9952"/>
            <a:ext cx="12192000" cy="1325563"/>
          </a:xfrm>
        </p:spPr>
        <p:txBody>
          <a:bodyPr>
            <a:noAutofit/>
          </a:bodyPr>
          <a:lstStyle/>
          <a:p>
            <a:pPr algn="ctr"/>
            <a:r>
              <a:rPr lang="en-US" sz="8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Desktop App</a:t>
            </a:r>
            <a:endParaRPr lang="en-US" sz="8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421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Python</a:t>
            </a:r>
            <a:endParaRPr lang="en-US" sz="4000" dirty="0">
              <a:ln w="0"/>
              <a:effectLst>
                <a:outerShdw blurRad="38100" dist="19050" dir="2700000" algn="tl" rotWithShape="0">
                  <a:schemeClr val="dk1">
                    <a:alpha val="40000"/>
                  </a:schemeClr>
                </a:outerShd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27</a:t>
            </a:r>
            <a:endParaRPr lang="en-US" sz="3200" dirty="0">
              <a:ln w="0"/>
              <a:effectLst>
                <a:outerShdw blurRad="38100" dist="19050" dir="2700000" algn="tl" rotWithShape="0">
                  <a:schemeClr val="dk1">
                    <a:alpha val="40000"/>
                  </a:schemeClr>
                </a:outerShdw>
              </a:effectLst>
            </a:endParaRPr>
          </a:p>
        </p:txBody>
      </p:sp>
      <p:sp>
        <p:nvSpPr>
          <p:cNvPr id="10" name="TextBox 9"/>
          <p:cNvSpPr txBox="1"/>
          <p:nvPr/>
        </p:nvSpPr>
        <p:spPr>
          <a:xfrm>
            <a:off x="-10467" y="1617640"/>
            <a:ext cx="9028632" cy="3785652"/>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Simplicity: learning, reading and maintaining</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Extensive libraries for a variety of applications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very large community</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most popular programming language in 2020</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Examples of applications:</a:t>
            </a: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Data Science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umpy</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SciPy</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Pandas)</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Machine learning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scikitlearn</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Tensorflow</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Keras</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PyTorch</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Web Development (</a:t>
            </a:r>
            <a:r>
              <a:rPr lang="en-US" sz="2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Django</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Flask)</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Computer game development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PyGame</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stretch>
            <a:fillRect/>
          </a:stretch>
        </p:blipFill>
        <p:spPr>
          <a:xfrm>
            <a:off x="9018165" y="2992791"/>
            <a:ext cx="2973859" cy="3682314"/>
          </a:xfrm>
          <a:prstGeom prst="roundRect">
            <a:avLst>
              <a:gd name="adj" fmla="val 16667"/>
            </a:avLst>
          </a:prstGeom>
          <a:ln>
            <a:noFill/>
          </a:ln>
          <a:effectLst>
            <a:glow rad="228600">
              <a:schemeClr val="accent5">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949793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28</a:t>
            </a:r>
            <a:endParaRPr lang="en-US" sz="3200" dirty="0">
              <a:ln w="0"/>
              <a:effectLst>
                <a:outerShdw blurRad="38100" dist="19050" dir="2700000" algn="tl" rotWithShape="0">
                  <a:schemeClr val="dk1">
                    <a:alpha val="40000"/>
                  </a:schemeClr>
                </a:outerShdw>
              </a:effectLst>
            </a:endParaRPr>
          </a:p>
        </p:txBody>
      </p:sp>
      <p:sp>
        <p:nvSpPr>
          <p:cNvPr id="10" name="TextBox 9"/>
          <p:cNvSpPr txBox="1"/>
          <p:nvPr/>
        </p:nvSpPr>
        <p:spPr>
          <a:xfrm>
            <a:off x="0" y="1183587"/>
            <a:ext cx="12192000" cy="4339650"/>
          </a:xfrm>
          <a:prstGeom prst="rect">
            <a:avLst/>
          </a:prstGeom>
          <a:noFill/>
        </p:spPr>
        <p:txBody>
          <a:bodyPr wrap="square" rtlCol="0">
            <a:spAutoFit/>
            <a:scene3d>
              <a:camera prst="orthographicFront"/>
              <a:lightRig rig="threePt" dir="t"/>
            </a:scene3d>
            <a:sp3d extrusionH="57150">
              <a:bevelT w="38100" h="38100" prst="convex"/>
            </a:sp3d>
          </a:bodyPr>
          <a:lstStyle/>
          <a:p>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is a Python binding of the cross-platform GUI toolkit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implemented as a Python plug-in.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is free software developed by the </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British</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firm </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Riverbank Computing. It is available under similar terms to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versions older than 4.5; this means a variety of licenses including GNU General Public License (GPL) and commercial license, but not the GNU Lesser General Public License (LGPL</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supports Microsoft Windows as well as various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flavours</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of UNIX, including Linux and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MacOS</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(or Darwin</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implements around 440 classes and over 6,000 functions and </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methods</a:t>
            </a:r>
            <a:r>
              <a:rPr lang="en-US" sz="2000" baseline="30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including</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substantial set of GUI widgets</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classes for accessing SQL databases (ODBC, MySQL, </a:t>
            </a:r>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PostgreSQL</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Oracle, SQLite</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0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QScintilla</a:t>
            </a: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Scintilla-based rich text editor widget</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data aware widgets that are automatically populated from a database</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 XML parser</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SVG support</a:t>
            </a:r>
          </a:p>
          <a:p>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classes for embedding ActiveX controls on Windows (only in commercial version</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n-US" sz="1600" dirty="0">
              <a:solidFill>
                <a:schemeClr val="bg1"/>
              </a:solidFill>
              <a:effectLst>
                <a:glow rad="101600">
                  <a:schemeClr val="accent5">
                    <a:satMod val="175000"/>
                    <a:alpha val="40000"/>
                  </a:schemeClr>
                </a:glow>
              </a:effectLst>
            </a:endParaRPr>
          </a:p>
        </p:txBody>
      </p:sp>
    </p:spTree>
    <p:extLst>
      <p:ext uri="{BB962C8B-B14F-4D97-AF65-F5344CB8AC3E}">
        <p14:creationId xmlns:p14="http://schemas.microsoft.com/office/powerpoint/2010/main" val="30259736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sources and resources</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29</a:t>
            </a:r>
            <a:endParaRPr lang="en-US" sz="3200" dirty="0">
              <a:ln w="0"/>
              <a:effectLst>
                <a:outerShdw blurRad="38100" dist="19050" dir="2700000" algn="tl" rotWithShape="0">
                  <a:schemeClr val="dk1">
                    <a:alpha val="40000"/>
                  </a:schemeClr>
                </a:outerShdw>
              </a:effectLst>
            </a:endParaRPr>
          </a:p>
        </p:txBody>
      </p:sp>
      <p:sp>
        <p:nvSpPr>
          <p:cNvPr id="3" name="Content Placeholder 2"/>
          <p:cNvSpPr>
            <a:spLocks noGrp="1"/>
          </p:cNvSpPr>
          <p:nvPr>
            <p:ph sz="half" idx="1"/>
          </p:nvPr>
        </p:nvSpPr>
        <p:spPr>
          <a:xfrm>
            <a:off x="0" y="1825625"/>
            <a:ext cx="10538254" cy="4351338"/>
          </a:xfrm>
        </p:spPr>
        <p:txBody>
          <a:bodyPr>
            <a:normAutofit/>
          </a:bodyPr>
          <a:lstStyle/>
          <a:p>
            <a:pPr marL="0" indent="0">
              <a:buNone/>
            </a:pP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All references, codes and datasheets are placed on the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GitHub</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site at a https://github.com/jmdmahdi/Weather-Station address</a:t>
            </a:r>
          </a:p>
        </p:txBody>
      </p:sp>
    </p:spTree>
    <p:extLst>
      <p:ext uri="{BB962C8B-B14F-4D97-AF65-F5344CB8AC3E}">
        <p14:creationId xmlns:p14="http://schemas.microsoft.com/office/powerpoint/2010/main" val="2345912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STM32CubeIDE</a:t>
            </a:r>
            <a:r>
              <a:rPr lang="en-US" sz="2800" dirty="0" smtClean="0">
                <a:ln w="0"/>
                <a:solidFill>
                  <a:schemeClr val="tx1"/>
                </a:solidFill>
                <a:effectLst>
                  <a:outerShdw blurRad="38100" dist="19050" dir="2700000" algn="tl" rotWithShape="0">
                    <a:schemeClr val="dk1">
                      <a:alpha val="40000"/>
                    </a:schemeClr>
                  </a:outerShdw>
                </a:effectLst>
              </a:rPr>
              <a:t>………………………….……………………………………………………………………….…6</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0" y="91122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J-link</a:t>
            </a:r>
            <a:r>
              <a:rPr lang="en-US" sz="2800" dirty="0" smtClean="0">
                <a:ln w="0"/>
                <a:solidFill>
                  <a:schemeClr val="tx1"/>
                </a:solidFill>
                <a:effectLst>
                  <a:outerShdw blurRad="38100" dist="19050" dir="2700000" algn="tl" rotWithShape="0">
                    <a:schemeClr val="dk1">
                      <a:alpha val="40000"/>
                    </a:schemeClr>
                  </a:outerShdw>
                </a:effectLst>
              </a:rPr>
              <a:t>………………………………………..………………………………………………………………………….…7</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0" y="182245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STM32F103CBT6</a:t>
            </a:r>
            <a:r>
              <a:rPr lang="en-US" sz="2800" dirty="0" smtClean="0">
                <a:ln w="0"/>
                <a:solidFill>
                  <a:schemeClr val="tx1"/>
                </a:solidFill>
                <a:effectLst>
                  <a:outerShdw blurRad="38100" dist="19050" dir="2700000" algn="tl" rotWithShape="0">
                    <a:schemeClr val="dk1">
                      <a:alpha val="40000"/>
                    </a:schemeClr>
                  </a:outerShdw>
                </a:effectLst>
              </a:rPr>
              <a:t>……………………….……………………………………………………………………….…8</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0" y="27305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Peripherals used in this project</a:t>
            </a:r>
            <a:r>
              <a:rPr lang="en-US" sz="2800" dirty="0" smtClean="0">
                <a:ln w="0"/>
                <a:solidFill>
                  <a:schemeClr val="tx1"/>
                </a:solidFill>
                <a:effectLst>
                  <a:outerShdw blurRad="38100" dist="19050" dir="2700000" algn="tl" rotWithShape="0">
                    <a:schemeClr val="dk1">
                      <a:alpha val="40000"/>
                    </a:schemeClr>
                  </a:outerShdw>
                </a:effectLst>
              </a:rPr>
              <a:t>…………………………………………………………………………..….…9</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0" y="364807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I2C</a:t>
            </a:r>
            <a:r>
              <a:rPr lang="en-US" sz="2800" dirty="0" smtClean="0">
                <a:ln w="0"/>
                <a:solidFill>
                  <a:schemeClr val="tx1"/>
                </a:solidFill>
                <a:effectLst>
                  <a:outerShdw blurRad="38100" dist="19050" dir="2700000" algn="tl" rotWithShape="0">
                    <a:schemeClr val="dk1">
                      <a:alpha val="40000"/>
                    </a:schemeClr>
                  </a:outerShdw>
                </a:effectLst>
              </a:rPr>
              <a:t>…………………………………………….…………………………………………………………………………10</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0" y="4445794"/>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SPI</a:t>
            </a:r>
            <a:r>
              <a:rPr lang="en-US" sz="2800" dirty="0" smtClean="0">
                <a:ln w="0"/>
                <a:solidFill>
                  <a:schemeClr val="tx1"/>
                </a:solidFill>
                <a:effectLst>
                  <a:outerShdw blurRad="38100" dist="19050" dir="2700000" algn="tl" rotWithShape="0">
                    <a:schemeClr val="dk1">
                      <a:alpha val="40000"/>
                    </a:schemeClr>
                  </a:outerShdw>
                </a:effectLst>
              </a:rPr>
              <a:t>……………………………………………….…………………………………………………………………..…11</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0" y="5243513"/>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USB CDC</a:t>
            </a:r>
            <a:r>
              <a:rPr lang="en-US" sz="2800" dirty="0" smtClean="0">
                <a:ln w="0"/>
                <a:solidFill>
                  <a:schemeClr val="tx1"/>
                </a:solidFill>
                <a:effectLst>
                  <a:outerShdw blurRad="38100" dist="19050" dir="2700000" algn="tl" rotWithShape="0">
                    <a:schemeClr val="dk1">
                      <a:alpha val="40000"/>
                    </a:schemeClr>
                  </a:outerShdw>
                </a:effectLst>
              </a:rPr>
              <a:t>…………………….………………………………………………………………………………..….…12</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0" y="5953125"/>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RTC</a:t>
            </a:r>
            <a:r>
              <a:rPr lang="en-US" sz="2800" dirty="0" smtClean="0">
                <a:ln w="0"/>
                <a:solidFill>
                  <a:schemeClr val="tx1"/>
                </a:solidFill>
                <a:effectLst>
                  <a:outerShdw blurRad="38100" dist="19050" dir="2700000" algn="tl" rotWithShape="0">
                    <a:schemeClr val="dk1">
                      <a:alpha val="40000"/>
                    </a:schemeClr>
                  </a:outerShdw>
                </a:effectLst>
              </a:rPr>
              <a:t>………………………………………………….……………………………………………………………...…13</a:t>
            </a:r>
            <a:endParaRPr 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0711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500"/>
                                        <p:tgtEl>
                                          <p:spTgt spid="9"/>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500"/>
                                        <p:tgtEl>
                                          <p:spTgt spid="10"/>
                                        </p:tgtEl>
                                      </p:cBhvr>
                                    </p:animEffect>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heel(1)">
                                      <p:cBhvr>
                                        <p:cTn id="23" dur="500"/>
                                        <p:tgtEl>
                                          <p:spTgt spid="11">
                                            <p:txEl>
                                              <p:pRg st="0" end="0"/>
                                            </p:txEl>
                                          </p:spTgt>
                                        </p:tgtEl>
                                      </p:cBhvr>
                                    </p:animEffect>
                                  </p:childTnLst>
                                </p:cTn>
                              </p:par>
                            </p:childTnLst>
                          </p:cTn>
                        </p:par>
                        <p:par>
                          <p:cTn id="24" fill="hold">
                            <p:stCondLst>
                              <p:cond delay="2500"/>
                            </p:stCondLst>
                            <p:childTnLst>
                              <p:par>
                                <p:cTn id="25" presetID="21" presetClass="entr" presetSubtype="1" fill="hold"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heel(1)">
                                      <p:cBhvr>
                                        <p:cTn id="27" dur="500"/>
                                        <p:tgtEl>
                                          <p:spTgt spid="12">
                                            <p:txEl>
                                              <p:pRg st="0" end="0"/>
                                            </p:txEl>
                                          </p:spTgt>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heel(1)">
                                      <p:cBhvr>
                                        <p:cTn id="31" dur="500"/>
                                        <p:tgtEl>
                                          <p:spTgt spid="13">
                                            <p:txEl>
                                              <p:pRg st="0" end="0"/>
                                            </p:txEl>
                                          </p:spTgt>
                                        </p:tgtEl>
                                      </p:cBhvr>
                                    </p:animEffect>
                                  </p:childTnLst>
                                </p:cTn>
                              </p:par>
                            </p:childTnLst>
                          </p:cTn>
                        </p:par>
                        <p:par>
                          <p:cTn id="32" fill="hold">
                            <p:stCondLst>
                              <p:cond delay="3500"/>
                            </p:stCondLst>
                            <p:childTnLst>
                              <p:par>
                                <p:cTn id="33" presetID="21" presetClass="entr" presetSubtype="1" fill="hold"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heel(1)">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p:spPr>
        <p:txBody>
          <a:bodyPr>
            <a:normAutofit/>
          </a:bodyPr>
          <a:lstStyle/>
          <a:p>
            <a:pPr algn="ctr"/>
            <a:r>
              <a:rPr lang="en-US" sz="4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Contact us</a:t>
            </a:r>
            <a:endParaRPr lang="en-U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1" y="1916112"/>
            <a:ext cx="12191999" cy="4307135"/>
          </a:xfrm>
        </p:spPr>
        <p:txBody>
          <a:bodyPr>
            <a:scene3d>
              <a:camera prst="orthographicFront"/>
              <a:lightRig rig="threePt" dir="t"/>
            </a:scene3d>
            <a:sp3d extrusionH="57150">
              <a:bevelT w="38100" h="38100" prst="convex"/>
            </a:sp3d>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Telegram: @mhmmd2c,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jmmahdi</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Instagram</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mhmmd2c</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jmmahdi</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Gmail:mhmd2c1998@gmail.com, </a:t>
            </a: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jmdmahdi@gmail.com</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Linkedin</a:t>
            </a: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mohammadebrahimebrahimtoosi</a:t>
            </a:r>
            <a:endPar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L="0" indent="0">
              <a:buNone/>
            </a:pPr>
            <a:endParaRPr lang="en-US" dirty="0" smtClean="0">
              <a:solidFill>
                <a:schemeClr val="bg1"/>
              </a:solidFill>
              <a:effectLst>
                <a:glow rad="101600">
                  <a:schemeClr val="accent5">
                    <a:satMod val="175000"/>
                    <a:alpha val="40000"/>
                  </a:schemeClr>
                </a:glow>
              </a:effectLst>
            </a:endParaRPr>
          </a:p>
          <a:p>
            <a:endParaRPr lang="en-US" dirty="0">
              <a:solidFill>
                <a:schemeClr val="bg1"/>
              </a:solidFill>
              <a:effectLst>
                <a:glow rad="101600">
                  <a:schemeClr val="accent5">
                    <a:satMod val="175000"/>
                    <a:alpha val="40000"/>
                  </a:schemeClr>
                </a:glow>
              </a:effectLst>
            </a:endParaRPr>
          </a:p>
        </p:txBody>
      </p:sp>
      <p:sp>
        <p:nvSpPr>
          <p:cNvPr id="6" name="TextBox 5"/>
          <p:cNvSpPr txBox="1"/>
          <p:nvPr/>
        </p:nvSpPr>
        <p:spPr>
          <a:xfrm>
            <a:off x="0" y="6273225"/>
            <a:ext cx="12192000" cy="584775"/>
          </a:xfrm>
          <a:prstGeom prst="rect">
            <a:avLst/>
          </a:prstGeom>
          <a:noFill/>
        </p:spPr>
        <p:txBody>
          <a:bodyPr wrap="square" rtlCol="0">
            <a:spAutoFit/>
          </a:bodyPr>
          <a:lstStyle/>
          <a:p>
            <a:pPr algn="ctr"/>
            <a:r>
              <a:rPr lang="en-US" sz="3200" dirty="0" smtClean="0">
                <a:ln w="0"/>
                <a:effectLst>
                  <a:outerShdw blurRad="38100" dist="19050" dir="2700000" algn="tl" rotWithShape="0">
                    <a:schemeClr val="dk1">
                      <a:alpha val="40000"/>
                    </a:schemeClr>
                  </a:outerShdw>
                </a:effectLst>
              </a:rPr>
              <a:t>30</a:t>
            </a:r>
            <a:endParaRPr lang="en-US" sz="3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9841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0" end="0"/>
                                            </p:txEl>
                                          </p:spTgt>
                                        </p:tgtEl>
                                      </p:cBhvr>
                                    </p:animEffect>
                                  </p:childTnLst>
                                </p:cTn>
                              </p:par>
                            </p:childTnLst>
                          </p:cTn>
                        </p:par>
                        <p:par>
                          <p:cTn id="15" fill="hold">
                            <p:stCondLst>
                              <p:cond delay="1500"/>
                            </p:stCondLst>
                            <p:childTnLst>
                              <p:par>
                                <p:cTn id="16" presetID="25" presetClass="entr" presetSubtype="0" fill="hold" grpId="0" nodeType="afterEffect">
                                  <p:stCondLst>
                                    <p:cond delay="50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p:cTn id="18"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21"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4">
                                            <p:txEl>
                                              <p:pRg st="1" end="1"/>
                                            </p:txEl>
                                          </p:spTgt>
                                        </p:tgtEl>
                                      </p:cBhvr>
                                    </p:animEffect>
                                  </p:childTnLst>
                                </p:cTn>
                              </p:par>
                            </p:childTnLst>
                          </p:cTn>
                        </p:par>
                        <p:par>
                          <p:cTn id="26" fill="hold">
                            <p:stCondLst>
                              <p:cond delay="3000"/>
                            </p:stCondLst>
                            <p:childTnLst>
                              <p:par>
                                <p:cTn id="27" presetID="25" presetClass="entr" presetSubtype="0" fill="hold" grpId="0" nodeType="afterEffect">
                                  <p:stCondLst>
                                    <p:cond delay="50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p:cTn id="29"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32"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
                                            <p:txEl>
                                              <p:pRg st="2" end="2"/>
                                            </p:txEl>
                                          </p:spTgt>
                                        </p:tgtEl>
                                      </p:cBhvr>
                                    </p:animEffect>
                                  </p:childTnLst>
                                </p:cTn>
                              </p:par>
                            </p:childTnLst>
                          </p:cTn>
                        </p:par>
                        <p:par>
                          <p:cTn id="37" fill="hold">
                            <p:stCondLst>
                              <p:cond delay="4500"/>
                            </p:stCondLst>
                            <p:childTnLst>
                              <p:par>
                                <p:cTn id="38" presetID="25" presetClass="entr" presetSubtype="0" fill="hold" grpId="0" nodeType="afterEffect">
                                  <p:stCondLst>
                                    <p:cond delay="50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p:cTn id="40" dur="500" decel="50000" fill="hold">
                                          <p:stCondLst>
                                            <p:cond delay="0"/>
                                          </p:stCondLst>
                                        </p:cTn>
                                        <p:tgtEl>
                                          <p:spTgt spid="4">
                                            <p:txEl>
                                              <p:pRg st="3" end="3"/>
                                            </p:txEl>
                                          </p:spTgt>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4">
                                            <p:txEl>
                                              <p:pRg st="3" end="3"/>
                                            </p:txEl>
                                          </p:spTgt>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4">
                                            <p:txEl>
                                              <p:pRg st="3" end="3"/>
                                            </p:txEl>
                                          </p:spTgt>
                                        </p:tgtEl>
                                        <p:attrNameLst>
                                          <p:attrName>ppt_w</p:attrName>
                                        </p:attrNameLst>
                                      </p:cBhvr>
                                      <p:tavLst>
                                        <p:tav tm="0">
                                          <p:val>
                                            <p:strVal val="#ppt_w*.05"/>
                                          </p:val>
                                        </p:tav>
                                        <p:tav tm="100000">
                                          <p:val>
                                            <p:strVal val="#ppt_w"/>
                                          </p:val>
                                        </p:tav>
                                      </p:tavLst>
                                    </p:anim>
                                    <p:anim calcmode="lin" valueType="num">
                                      <p:cBhvr>
                                        <p:cTn id="43" dur="1000" fill="hold"/>
                                        <p:tgtEl>
                                          <p:spTgt spid="4">
                                            <p:txEl>
                                              <p:pRg st="3" end="3"/>
                                            </p:txEl>
                                          </p:spTgt>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4">
                                            <p:txEl>
                                              <p:pRg st="3" end="3"/>
                                            </p:txEl>
                                          </p:spTgt>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4">
                                            <p:txEl>
                                              <p:pRg st="3" end="3"/>
                                            </p:txEl>
                                          </p:spTgt>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4">
                                            <p:txEl>
                                              <p:pRg st="3" end="3"/>
                                            </p:txEl>
                                          </p:spTgt>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5564"/>
            <a:ext cx="12192000" cy="1325563"/>
          </a:xfrm>
        </p:spPr>
        <p:txBody>
          <a:bodyPr>
            <a:noAutofit/>
          </a:bodyPr>
          <a:lstStyle/>
          <a:p>
            <a:pPr algn="ctr"/>
            <a:r>
              <a:rPr lang="en-US" sz="9600" dirty="0" smtClean="0">
                <a:ln w="0"/>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rPr>
              <a:t>THE END</a:t>
            </a:r>
            <a:endParaRPr lang="en-US" sz="9600" dirty="0">
              <a:ln w="0"/>
              <a:effectLst>
                <a:outerShdw blurRad="38100" dist="19050" dir="2700000" algn="tl" rotWithShape="0">
                  <a:schemeClr val="dk1">
                    <a:alpha val="40000"/>
                  </a:schemeClr>
                </a:outerShdw>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268399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Modules used in this project</a:t>
            </a:r>
            <a:r>
              <a:rPr lang="en-US" sz="2800" dirty="0" smtClean="0">
                <a:ln w="0"/>
                <a:solidFill>
                  <a:schemeClr val="tx1"/>
                </a:solidFill>
                <a:effectLst>
                  <a:outerShdw blurRad="38100" dist="19050" dir="2700000" algn="tl" rotWithShape="0">
                    <a:schemeClr val="dk1">
                      <a:alpha val="40000"/>
                    </a:schemeClr>
                  </a:outerShdw>
                </a:effectLst>
              </a:rPr>
              <a:t>………………..…………………………………………………….…….....…14</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0" y="914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BMP-180</a:t>
            </a:r>
            <a:r>
              <a:rPr lang="en-US" sz="2800" dirty="0" smtClean="0">
                <a:ln w="0"/>
                <a:solidFill>
                  <a:schemeClr val="tx1"/>
                </a:solidFill>
                <a:effectLst>
                  <a:outerShdw blurRad="38100" dist="19050" dir="2700000" algn="tl" rotWithShape="0">
                    <a:schemeClr val="dk1">
                      <a:alpha val="40000"/>
                    </a:schemeClr>
                  </a:outerShdw>
                </a:effectLst>
              </a:rPr>
              <a:t>…………………………………………..…………………………………………………………......…15</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0" y="18288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SRF-05</a:t>
            </a:r>
            <a:r>
              <a:rPr lang="en-US" sz="2800" dirty="0" smtClean="0">
                <a:ln w="0"/>
                <a:solidFill>
                  <a:schemeClr val="tx1"/>
                </a:solidFill>
                <a:effectLst>
                  <a:outerShdw blurRad="38100" dist="19050" dir="2700000" algn="tl" rotWithShape="0">
                    <a:schemeClr val="dk1">
                      <a:alpha val="40000"/>
                    </a:schemeClr>
                  </a:outerShdw>
                </a:effectLst>
              </a:rPr>
              <a:t>……………………………………………..……………………………………………………………...…16</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0" y="27432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AHT-10</a:t>
            </a:r>
            <a:r>
              <a:rPr lang="en-US" sz="2800" dirty="0" smtClean="0">
                <a:ln w="0"/>
                <a:solidFill>
                  <a:schemeClr val="tx1"/>
                </a:solidFill>
                <a:effectLst>
                  <a:outerShdw blurRad="38100" dist="19050" dir="2700000" algn="tl" rotWithShape="0">
                    <a:schemeClr val="dk1">
                      <a:alpha val="40000"/>
                    </a:schemeClr>
                  </a:outerShdw>
                </a:effectLst>
              </a:rPr>
              <a:t>……………………………………………..……………………………………………………..……....…17</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0" y="36576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LORA Ra-02</a:t>
            </a:r>
            <a:r>
              <a:rPr lang="en-US" sz="2800" dirty="0" smtClean="0">
                <a:ln w="0"/>
                <a:solidFill>
                  <a:schemeClr val="tx1"/>
                </a:solidFill>
                <a:effectLst>
                  <a:outerShdw blurRad="38100" dist="19050" dir="2700000" algn="tl" rotWithShape="0">
                    <a:schemeClr val="dk1">
                      <a:alpha val="40000"/>
                    </a:schemeClr>
                  </a:outerShdw>
                </a:effectLst>
              </a:rPr>
              <a:t>……………………………………………………………………………………………………...…18</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0" y="45720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GY-49</a:t>
            </a:r>
            <a:r>
              <a:rPr lang="en-US" sz="2800" dirty="0" smtClean="0">
                <a:ln w="0"/>
                <a:solidFill>
                  <a:schemeClr val="tx1"/>
                </a:solidFill>
                <a:effectLst>
                  <a:outerShdw blurRad="38100" dist="19050" dir="2700000" algn="tl" rotWithShape="0">
                    <a:schemeClr val="dk1">
                      <a:alpha val="40000"/>
                    </a:schemeClr>
                  </a:outerShdw>
                </a:effectLst>
              </a:rPr>
              <a:t>…………………………………………………….……………………………..………………….……...…19</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0" y="5486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GY-271</a:t>
            </a:r>
            <a:r>
              <a:rPr lang="en-US" sz="2800" dirty="0" smtClean="0">
                <a:ln w="0"/>
                <a:solidFill>
                  <a:schemeClr val="tx1"/>
                </a:solidFill>
                <a:effectLst>
                  <a:outerShdw blurRad="38100" dist="19050" dir="2700000" algn="tl" rotWithShape="0">
                    <a:schemeClr val="dk1">
                      <a:alpha val="40000"/>
                    </a:schemeClr>
                  </a:outerShdw>
                </a:effectLst>
              </a:rPr>
              <a:t>……………………………………………………..…………………………………………………......…20</a:t>
            </a:r>
            <a:endParaRPr 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12365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 calcmode="lin" valueType="num">
                                      <p:cBhvr additive="base">
                                        <p:cTn id="2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Hradware</a:t>
            </a:r>
            <a:r>
              <a:rPr lang="en-US" sz="32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Design </a:t>
            </a:r>
            <a:endParaRPr lang="en-US" sz="32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Rectangle 9"/>
          <p:cNvSpPr/>
          <p:nvPr/>
        </p:nvSpPr>
        <p:spPr>
          <a:xfrm>
            <a:off x="0" y="7762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a:t>
            </a:r>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Altium</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Designer</a:t>
            </a:r>
            <a:r>
              <a:rPr lang="en-US" sz="2800" dirty="0" smtClean="0">
                <a:ln w="0"/>
                <a:solidFill>
                  <a:schemeClr val="tx1"/>
                </a:solidFill>
                <a:effectLst>
                  <a:outerShdw blurRad="38100" dist="19050" dir="2700000" algn="tl" rotWithShape="0">
                    <a:schemeClr val="dk1">
                      <a:alpha val="40000"/>
                    </a:schemeClr>
                  </a:outerShdw>
                </a:effectLst>
              </a:rPr>
              <a:t>………………………………..…………………………………..........…21</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0" y="16906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Transmiter</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Shematic</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a:t>
            </a:r>
            <a:r>
              <a:rPr lang="en-US" sz="2800" dirty="0" smtClean="0">
                <a:ln w="0"/>
                <a:solidFill>
                  <a:schemeClr val="tx1"/>
                </a:solidFill>
                <a:effectLst>
                  <a:outerShdw blurRad="38100" dist="19050" dir="2700000" algn="tl" rotWithShape="0">
                    <a:schemeClr val="dk1">
                      <a:alpha val="40000"/>
                    </a:schemeClr>
                  </a:outerShdw>
                </a:effectLst>
              </a:rPr>
              <a:t>………………………….…………………………………………………...........…22</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0" y="2605088"/>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Transmiter</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Shematic</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a:t>
            </a:r>
            <a:r>
              <a:rPr lang="en-US" sz="2800" dirty="0" smtClean="0">
                <a:ln w="0"/>
                <a:solidFill>
                  <a:schemeClr val="tx1"/>
                </a:solidFill>
                <a:effectLst>
                  <a:outerShdw blurRad="38100" dist="19050" dir="2700000" algn="tl" rotWithShape="0">
                    <a:schemeClr val="dk1">
                      <a:alpha val="40000"/>
                    </a:schemeClr>
                  </a:outerShdw>
                </a:effectLst>
              </a:rPr>
              <a:t>………………………….…………………………………………………...........…23</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0" y="34290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Reciver</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Shematic</a:t>
            </a:r>
            <a:r>
              <a:rPr lang="en-US" sz="2800" dirty="0" smtClean="0">
                <a:ln w="0"/>
                <a:solidFill>
                  <a:schemeClr val="tx1"/>
                </a:solidFill>
                <a:effectLst>
                  <a:outerShdw blurRad="38100" dist="19050" dir="2700000" algn="tl" rotWithShape="0">
                    <a:schemeClr val="dk1">
                      <a:alpha val="40000"/>
                    </a:schemeClr>
                  </a:outerShdw>
                </a:effectLst>
              </a:rPr>
              <a:t>………………………………….……………………………………………………........…24</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0" y="4343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Transmiter</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PCB</a:t>
            </a:r>
            <a:r>
              <a:rPr lang="en-US" sz="2800" dirty="0" smtClean="0">
                <a:ln w="0"/>
                <a:solidFill>
                  <a:schemeClr val="tx1"/>
                </a:solidFill>
                <a:effectLst>
                  <a:outerShdw blurRad="38100" dist="19050" dir="2700000" algn="tl" rotWithShape="0">
                    <a:schemeClr val="dk1">
                      <a:alpha val="40000"/>
                    </a:schemeClr>
                  </a:outerShdw>
                </a:effectLst>
              </a:rPr>
              <a:t>…………………………………….…………………………………..……....................…25</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0" y="5263754"/>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Reciver</a:t>
            </a:r>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PCB</a:t>
            </a:r>
            <a:r>
              <a:rPr lang="en-US" sz="2800" dirty="0" smtClean="0">
                <a:ln w="0"/>
                <a:solidFill>
                  <a:schemeClr val="tx1"/>
                </a:solidFill>
                <a:effectLst>
                  <a:outerShdw blurRad="38100" dist="19050" dir="2700000" algn="tl" rotWithShape="0">
                    <a:schemeClr val="dk1">
                      <a:alpha val="40000"/>
                    </a:schemeClr>
                  </a:outerShdw>
                </a:effectLst>
              </a:rPr>
              <a:t>…………………………………………………………………………….…………...............…26</a:t>
            </a:r>
            <a:endParaRPr 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6492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9" dur="500"/>
                                        <p:tgtEl>
                                          <p:spTgt spid="12">
                                            <p:txEl>
                                              <p:pRg st="0" end="0"/>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Desktop App</a:t>
            </a:r>
            <a:endParaRPr lang="en-US" sz="32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Rectangle 6"/>
          <p:cNvSpPr/>
          <p:nvPr/>
        </p:nvSpPr>
        <p:spPr>
          <a:xfrm>
            <a:off x="0" y="9144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 to Python</a:t>
            </a:r>
            <a:r>
              <a:rPr lang="en-US" sz="28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800" dirty="0" smtClean="0">
                <a:ln w="0"/>
                <a:solidFill>
                  <a:schemeClr val="tx1"/>
                </a:solidFill>
                <a:effectLst>
                  <a:outerShdw blurRad="38100" dist="19050" dir="2700000" algn="tl" rotWithShape="0">
                    <a:schemeClr val="dk1">
                      <a:alpha val="40000"/>
                    </a:schemeClr>
                  </a:outerShdw>
                </a:effectLst>
              </a:rPr>
              <a:t>…………………………………………………….…………...............…27</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0" y="18288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PyQt</a:t>
            </a:r>
            <a:r>
              <a:rPr lang="en-US" sz="28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sz="2800" dirty="0" smtClean="0">
                <a:ln w="0"/>
                <a:solidFill>
                  <a:schemeClr val="tx1"/>
                </a:solidFill>
                <a:effectLst>
                  <a:outerShdw blurRad="38100" dist="19050" dir="2700000" algn="tl" rotWithShape="0">
                    <a:schemeClr val="dk1">
                      <a:alpha val="40000"/>
                    </a:schemeClr>
                  </a:outerShdw>
                </a:effectLst>
              </a:rPr>
              <a:t>……………………….………………………………………………….…………...............…28</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0" y="27432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sources and resources</a:t>
            </a:r>
            <a:r>
              <a:rPr lang="en-US" sz="2800" dirty="0" smtClean="0">
                <a:ln w="0"/>
                <a:solidFill>
                  <a:schemeClr val="tx1"/>
                </a:solidFill>
                <a:effectLst>
                  <a:outerShdw blurRad="38100" dist="19050" dir="2700000" algn="tl" rotWithShape="0">
                    <a:schemeClr val="dk1">
                      <a:alpha val="40000"/>
                    </a:schemeClr>
                  </a:outerShdw>
                </a:effectLst>
              </a:rPr>
              <a:t>…………..………………………………………………….…………...............…</a:t>
            </a:r>
            <a:r>
              <a:rPr lang="en-US" sz="2800" dirty="0" smtClean="0">
                <a:ln w="0"/>
                <a:solidFill>
                  <a:schemeClr val="tx1"/>
                </a:solidFill>
                <a:effectLst>
                  <a:outerShdw blurRad="38100" dist="19050" dir="2700000" algn="tl" rotWithShape="0">
                    <a:schemeClr val="dk1">
                      <a:alpha val="40000"/>
                    </a:schemeClr>
                  </a:outerShdw>
                </a:effectLst>
              </a:rPr>
              <a:t>29</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0" y="3657600"/>
            <a:ext cx="12192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Contact us</a:t>
            </a:r>
            <a:r>
              <a:rPr lang="en-US" sz="2800" dirty="0" smtClean="0">
                <a:ln w="0"/>
                <a:solidFill>
                  <a:schemeClr val="tx1"/>
                </a:solidFill>
                <a:effectLst>
                  <a:outerShdw blurRad="38100" dist="19050" dir="2700000" algn="tl" rotWithShape="0">
                    <a:schemeClr val="dk1">
                      <a:alpha val="40000"/>
                    </a:schemeClr>
                  </a:outerShdw>
                </a:effectLst>
              </a:rPr>
              <a:t>……………………………………………………….……………………….…………...............…30</a:t>
            </a:r>
            <a:endParaRPr 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029477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360"/>
                                          </p:val>
                                        </p:tav>
                                        <p:tav tm="100000">
                                          <p:val>
                                            <p:fltVal val="0"/>
                                          </p:val>
                                        </p:tav>
                                      </p:tavLst>
                                    </p:anim>
                                    <p:animEffect transition="in" filter="fade">
                                      <p:cBhvr>
                                        <p:cTn id="17" dur="500"/>
                                        <p:tgtEl>
                                          <p:spTgt spid="7"/>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360"/>
                                          </p:val>
                                        </p:tav>
                                        <p:tav tm="100000">
                                          <p:val>
                                            <p:fltVal val="0"/>
                                          </p:val>
                                        </p:tav>
                                      </p:tavLst>
                                    </p:anim>
                                    <p:animEffect transition="in" filter="fade">
                                      <p:cBhvr>
                                        <p:cTn id="24" dur="500"/>
                                        <p:tgtEl>
                                          <p:spTgt spid="8"/>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360"/>
                                          </p:val>
                                        </p:tav>
                                        <p:tav tm="100000">
                                          <p:val>
                                            <p:fltVal val="0"/>
                                          </p:val>
                                        </p:tav>
                                      </p:tavLst>
                                    </p:anim>
                                    <p:animEffect transition="in" filter="fade">
                                      <p:cBhvr>
                                        <p:cTn id="31" dur="500"/>
                                        <p:tgtEl>
                                          <p:spTgt spid="9"/>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360"/>
                                          </p:val>
                                        </p:tav>
                                        <p:tav tm="100000">
                                          <p:val>
                                            <p:fltVal val="0"/>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a:xfrm>
            <a:off x="0" y="1825625"/>
            <a:ext cx="12192000" cy="4031478"/>
          </a:xfrm>
        </p:spPr>
        <p:txBody>
          <a:bodyPr>
            <a:normAutofit/>
          </a:bodyPr>
          <a:lstStyle/>
          <a:p>
            <a:pPr marL="0" indent="0">
              <a:buNone/>
            </a:pPr>
            <a:r>
              <a:rPr lang="en-US" sz="24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 this project, we will implement a fully digital weather station with the microcontroller of the ARM and module of temperature, humidity, pressure, light intensity, Digital compass and ultrasonic sensors, and send the data by the Lora module, and on the other side, this data Received by the Lora module and sent to the computer.</a:t>
            </a:r>
            <a:endPar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173" b="99827" l="10000" r="90000"/>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56488" y="3830703"/>
            <a:ext cx="3616412" cy="2876249"/>
          </a:xfrm>
          <a:prstGeom prst="rect">
            <a:avLst/>
          </a:prstGeom>
          <a:noFill/>
          <a:ln>
            <a:noFill/>
          </a:ln>
        </p:spPr>
      </p:pic>
      <p:sp>
        <p:nvSpPr>
          <p:cNvPr id="8" name="TextBox 7"/>
          <p:cNvSpPr txBox="1"/>
          <p:nvPr/>
        </p:nvSpPr>
        <p:spPr>
          <a:xfrm>
            <a:off x="0" y="6273225"/>
            <a:ext cx="12192000" cy="584775"/>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38961749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92084"/>
            <a:ext cx="11673396" cy="1325563"/>
          </a:xfrm>
        </p:spPr>
        <p:txBody>
          <a:bodyPr>
            <a:noAutofit/>
          </a:bodyPr>
          <a:lstStyle/>
          <a:p>
            <a:pPr algn="ctr"/>
            <a:r>
              <a:rPr lang="en-US" sz="8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Software Design</a:t>
            </a:r>
            <a:endParaRPr lang="en-US" sz="8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30519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4534</TotalTime>
  <Words>1198</Words>
  <Application>Microsoft Office PowerPoint</Application>
  <PresentationFormat>Widescreen</PresentationFormat>
  <Paragraphs>266</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Andalus</vt:lpstr>
      <vt:lpstr>Arial</vt:lpstr>
      <vt:lpstr>Bell MT</vt:lpstr>
      <vt:lpstr>Bernard MT Condensed</vt:lpstr>
      <vt:lpstr>Calibri</vt:lpstr>
      <vt:lpstr>Calibri Light</vt:lpstr>
      <vt:lpstr>Constantia</vt:lpstr>
      <vt:lpstr>Tahoma</vt:lpstr>
      <vt:lpstr>Office Theme</vt:lpstr>
      <vt:lpstr>ITN GOD   Bachelor of Electrical Engineering Project    Damghan University    </vt:lpstr>
      <vt:lpstr>Project Title   weather station  researchers   Mahdi jamshidi ,  mohammad ebrahim ebrahim toosi  Supervisor   Dr.behzad boghrati  August 2020 </vt:lpstr>
      <vt:lpstr>Contents</vt:lpstr>
      <vt:lpstr>PowerPoint Presentation</vt:lpstr>
      <vt:lpstr>PowerPoint Presentation</vt:lpstr>
      <vt:lpstr>PowerPoint Presentation</vt:lpstr>
      <vt:lpstr>PowerPoint Presentation</vt:lpstr>
      <vt:lpstr>Introduction</vt:lpstr>
      <vt:lpstr>Software Design</vt:lpstr>
      <vt:lpstr>Microcontroller</vt:lpstr>
      <vt:lpstr>ARM</vt:lpstr>
      <vt:lpstr>Cortex-m3</vt:lpstr>
      <vt:lpstr>Introduction to ST Company</vt:lpstr>
      <vt:lpstr>STM32CubeIDE</vt:lpstr>
      <vt:lpstr>J-link</vt:lpstr>
      <vt:lpstr>STM32F103CBT6</vt:lpstr>
      <vt:lpstr>Peripherals used in this project</vt:lpstr>
      <vt:lpstr>I2C</vt:lpstr>
      <vt:lpstr> </vt:lpstr>
      <vt:lpstr>USB CDC</vt:lpstr>
      <vt:lpstr>RTC</vt:lpstr>
      <vt:lpstr>Modules used in this project</vt:lpstr>
      <vt:lpstr>BMP-180</vt:lpstr>
      <vt:lpstr>SRF-05</vt:lpstr>
      <vt:lpstr>AHT-10</vt:lpstr>
      <vt:lpstr>LORA Ra-02</vt:lpstr>
      <vt:lpstr>GY-49</vt:lpstr>
      <vt:lpstr>GY-271</vt:lpstr>
      <vt:lpstr>Hardware Design</vt:lpstr>
      <vt:lpstr>Introduction to Altium Designer</vt:lpstr>
      <vt:lpstr>Transmiter Shematic(1)</vt:lpstr>
      <vt:lpstr>Transmiter Shematic(2)</vt:lpstr>
      <vt:lpstr>Reciver Shematic</vt:lpstr>
      <vt:lpstr>Transmiter PCB</vt:lpstr>
      <vt:lpstr>Reciver PCB</vt:lpstr>
      <vt:lpstr>Desktop App</vt:lpstr>
      <vt:lpstr>Introduction to Python</vt:lpstr>
      <vt:lpstr>PyQt</vt:lpstr>
      <vt:lpstr>sources and resources</vt:lpstr>
      <vt:lpstr>Contact us</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173</cp:revision>
  <dcterms:created xsi:type="dcterms:W3CDTF">2020-08-23T01:19:33Z</dcterms:created>
  <dcterms:modified xsi:type="dcterms:W3CDTF">2020-09-15T15:27:37Z</dcterms:modified>
</cp:coreProperties>
</file>